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61" r:id="rId2"/>
    <p:sldId id="297" r:id="rId3"/>
    <p:sldId id="269" r:id="rId4"/>
    <p:sldId id="312" r:id="rId5"/>
    <p:sldId id="313" r:id="rId6"/>
    <p:sldId id="314" r:id="rId7"/>
    <p:sldId id="315" r:id="rId8"/>
    <p:sldId id="316" r:id="rId9"/>
    <p:sldId id="263" r:id="rId10"/>
    <p:sldId id="317" r:id="rId11"/>
    <p:sldId id="320" r:id="rId12"/>
    <p:sldId id="265" r:id="rId13"/>
    <p:sldId id="278" r:id="rId14"/>
    <p:sldId id="279" r:id="rId15"/>
    <p:sldId id="318" r:id="rId16"/>
    <p:sldId id="321" r:id="rId17"/>
    <p:sldId id="310" r:id="rId18"/>
  </p:sldIdLst>
  <p:sldSz cx="7559675" cy="5346700"/>
  <p:notesSz cx="6858000" cy="9144000"/>
  <p:embeddedFontLst>
    <p:embeddedFont>
      <p:font typeface="Calibri" panose="020F0502020204030204" pitchFamily="34" charset="0"/>
      <p:regular r:id="rId20"/>
      <p:bold r:id="rId21"/>
      <p:italic r:id="rId22"/>
      <p:boldItalic r:id="rId23"/>
    </p:embeddedFont>
    <p:embeddedFont>
      <p:font typeface="Candara" panose="020E0502030303020204"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Segoe UI" panose="020B0502040204020203" pitchFamily="34" charset="0"/>
      <p:regular r:id="rId32"/>
      <p:bold r:id="rId33"/>
      <p:italic r:id="rId34"/>
      <p:boldItalic r:id="rId35"/>
    </p:embeddedFont>
    <p:embeddedFont>
      <p:font typeface="Segoe UI Light" panose="020B0502040204020203" pitchFamily="34" charset="0"/>
      <p:regular r:id="rId36"/>
      <p:italic r:id="rId37"/>
    </p:embeddedFont>
    <p:embeddedFont>
      <p:font typeface="Segoe UI Symbol" panose="020B0502040204020203" pitchFamily="3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84">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3C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368" y="82"/>
      </p:cViewPr>
      <p:guideLst>
        <p:guide orient="horz" pos="1684"/>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presProps" Target="presProp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707" y="685800"/>
            <a:ext cx="4849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78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73b8e2618_0_6: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73b8e261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35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73b8e2618_0_6: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73b8e261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649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73b8e2618_0_6: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73b8e261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342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73b8e2618_0_6: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73b8e261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8417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73b8e2618_0_6: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73b8e261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8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73b8e2618_0_6: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73b8e261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42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50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773889"/>
            <a:ext cx="7044600" cy="21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2945705"/>
            <a:ext cx="7044600" cy="823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4846808"/>
            <a:ext cx="453600" cy="40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462546"/>
            <a:ext cx="7044600" cy="5952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1197848"/>
            <a:ext cx="7044600" cy="3550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004788" y="4846808"/>
            <a:ext cx="453600" cy="40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462546"/>
            <a:ext cx="7044600" cy="5952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1197848"/>
            <a:ext cx="3306900" cy="3550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3995291" y="1197848"/>
            <a:ext cx="3306900" cy="3550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004788" y="4846808"/>
            <a:ext cx="453600" cy="40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577474"/>
            <a:ext cx="2321400" cy="785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1444309"/>
            <a:ext cx="2321400" cy="3304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004788" y="4846808"/>
            <a:ext cx="453600" cy="40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467872"/>
            <a:ext cx="5264700" cy="42519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4846808"/>
            <a:ext cx="453600" cy="40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130"/>
            <a:ext cx="3780000" cy="534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1281725"/>
            <a:ext cx="3344400" cy="1540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2913432"/>
            <a:ext cx="3344400" cy="1283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752582"/>
            <a:ext cx="3172500" cy="38406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004788" y="4846808"/>
            <a:ext cx="453600" cy="40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4397133"/>
            <a:ext cx="4959900" cy="629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4846808"/>
            <a:ext cx="453600" cy="40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1149673"/>
            <a:ext cx="7044600" cy="20409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3276328"/>
            <a:ext cx="7044600" cy="13521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004788" y="4846808"/>
            <a:ext cx="453600" cy="40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CF3AF5-8C2B-4D27-B0DC-66E7EFF765B0}"/>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169ADD91-1ACC-429E-A610-94C15CAD753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52C9FE21-3CB5-4E97-BAAF-99BD7BD99E0E}"/>
              </a:ext>
            </a:extLst>
          </p:cNvPr>
          <p:cNvSpPr>
            <a:spLocks noGrp="1"/>
          </p:cNvSpPr>
          <p:nvPr>
            <p:ph type="dt" sz="half" idx="10"/>
          </p:nvPr>
        </p:nvSpPr>
        <p:spPr/>
        <p:txBody>
          <a:bodyPr/>
          <a:lstStyle/>
          <a:p>
            <a:fld id="{26F3A8F2-4D24-4FFE-97D5-0D16173EE405}" type="datetimeFigureOut">
              <a:rPr lang="en-US" smtClean="0"/>
              <a:t>12/12/2022</a:t>
            </a:fld>
            <a:endParaRPr lang="en-US"/>
          </a:p>
        </p:txBody>
      </p:sp>
      <p:sp>
        <p:nvSpPr>
          <p:cNvPr id="5" name="Θέση υποσέλιδου 4">
            <a:extLst>
              <a:ext uri="{FF2B5EF4-FFF2-40B4-BE49-F238E27FC236}">
                <a16:creationId xmlns:a16="http://schemas.microsoft.com/office/drawing/2014/main" id="{26AD8DE9-0077-4D31-A0A0-42DB8D50A14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5D2B9C1-F734-44F2-BAD1-ED454E3FC0B3}"/>
              </a:ext>
            </a:extLst>
          </p:cNvPr>
          <p:cNvSpPr>
            <a:spLocks noGrp="1"/>
          </p:cNvSpPr>
          <p:nvPr>
            <p:ph type="sldNum" sz="quarter" idx="12"/>
          </p:nvPr>
        </p:nvSpPr>
        <p:spPr/>
        <p:txBody>
          <a:bodyPr/>
          <a:lstStyle/>
          <a:p>
            <a:fld id="{578B4B53-5B6E-4512-B1C8-C6AFAD8D5C52}" type="slidenum">
              <a:rPr lang="en-US" smtClean="0"/>
              <a:t>‹#›</a:t>
            </a:fld>
            <a:endParaRPr lang="en-US"/>
          </a:p>
        </p:txBody>
      </p:sp>
    </p:spTree>
    <p:extLst>
      <p:ext uri="{BB962C8B-B14F-4D97-AF65-F5344CB8AC3E}">
        <p14:creationId xmlns:p14="http://schemas.microsoft.com/office/powerpoint/2010/main" val="112157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462546"/>
            <a:ext cx="7044600" cy="595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1197848"/>
            <a:ext cx="7044600" cy="3550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4846808"/>
            <a:ext cx="453600" cy="4089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svreact.e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422"/>
            <a:ext cx="7560003" cy="5345158"/>
          </a:xfrm>
          <a:prstGeom prst="rect">
            <a:avLst/>
          </a:prstGeom>
          <a:noFill/>
          <a:ln>
            <a:noFill/>
          </a:ln>
        </p:spPr>
      </p:pic>
      <p:sp>
        <p:nvSpPr>
          <p:cNvPr id="55" name="Google Shape;55;p13"/>
          <p:cNvSpPr txBox="1">
            <a:spLocks noGrp="1"/>
          </p:cNvSpPr>
          <p:nvPr>
            <p:ph type="body" idx="4294967295"/>
          </p:nvPr>
        </p:nvSpPr>
        <p:spPr>
          <a:xfrm>
            <a:off x="4254505" y="947368"/>
            <a:ext cx="2543400" cy="652831"/>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1200"/>
              </a:spcAft>
              <a:buNone/>
            </a:pPr>
            <a:r>
              <a:rPr lang="el-GR" sz="1400" dirty="0">
                <a:solidFill>
                  <a:schemeClr val="lt1"/>
                </a:solidFill>
                <a:latin typeface="Open Sans"/>
                <a:ea typeface="Open Sans"/>
                <a:cs typeface="Open Sans"/>
                <a:sym typeface="Open Sans"/>
              </a:rPr>
              <a:t>ΕΚΔΗΛΩΣΗ ΓΙΑ ΤΗΝ ΕΞΑΛΕΙΨΗ ΤΗΣ ΕΜΦΥΛΗΣ ΒΙΑΣ ΣΤΑ ΑΕΙ – ΕΜΠ  </a:t>
            </a:r>
            <a:endParaRPr sz="1400" dirty="0">
              <a:solidFill>
                <a:schemeClr val="lt1"/>
              </a:solidFill>
              <a:latin typeface="Open Sans"/>
              <a:ea typeface="Open Sans"/>
              <a:cs typeface="Open Sans"/>
              <a:sym typeface="Open Sans"/>
            </a:endParaRPr>
          </a:p>
        </p:txBody>
      </p:sp>
      <p:sp>
        <p:nvSpPr>
          <p:cNvPr id="57" name="Google Shape;57;p13"/>
          <p:cNvSpPr txBox="1">
            <a:spLocks noGrp="1"/>
          </p:cNvSpPr>
          <p:nvPr>
            <p:ph type="body" idx="4294967295"/>
          </p:nvPr>
        </p:nvSpPr>
        <p:spPr>
          <a:xfrm>
            <a:off x="3779837" y="2064774"/>
            <a:ext cx="1529583" cy="494070"/>
          </a:xfrm>
          <a:prstGeom prst="rect">
            <a:avLst/>
          </a:prstGeom>
        </p:spPr>
        <p:txBody>
          <a:bodyPr spcFirstLastPara="1" wrap="square" lIns="91425" tIns="91425" rIns="91425" bIns="91425" anchor="t" anchorCtr="0">
            <a:noAutofit/>
          </a:bodyPr>
          <a:lstStyle/>
          <a:p>
            <a:pPr marL="0" lvl="0" indent="0" algn="r" rtl="0">
              <a:lnSpc>
                <a:spcPct val="80000"/>
              </a:lnSpc>
              <a:spcBef>
                <a:spcPts val="0"/>
              </a:spcBef>
              <a:spcAft>
                <a:spcPts val="1200"/>
              </a:spcAft>
              <a:buNone/>
            </a:pPr>
            <a:endParaRPr lang="el-GR" sz="1900" dirty="0">
              <a:solidFill>
                <a:schemeClr val="lt1"/>
              </a:solidFill>
              <a:latin typeface="Open Sans"/>
              <a:ea typeface="Open Sans"/>
              <a:cs typeface="Open Sans"/>
              <a:sym typeface="Open Sans"/>
            </a:endParaRPr>
          </a:p>
          <a:p>
            <a:pPr marL="0" lvl="0" indent="0" algn="r" rtl="0">
              <a:lnSpc>
                <a:spcPct val="80000"/>
              </a:lnSpc>
              <a:spcBef>
                <a:spcPts val="0"/>
              </a:spcBef>
              <a:spcAft>
                <a:spcPts val="1200"/>
              </a:spcAft>
              <a:buNone/>
            </a:pPr>
            <a:endParaRPr sz="1900" dirty="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42763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1762433" y="227719"/>
            <a:ext cx="5539908" cy="293400"/>
          </a:xfrm>
          <a:prstGeom prst="rect">
            <a:avLst/>
          </a:prstGeom>
        </p:spPr>
        <p:txBody>
          <a:bodyPr spcFirstLastPara="1" wrap="square" lIns="91425" tIns="91425" rIns="91425" bIns="91425" anchor="t" anchorCtr="0">
            <a:normAutofit fontScale="90000"/>
          </a:bodyPr>
          <a:lstStyle/>
          <a:p>
            <a:pPr algn="r"/>
            <a:r>
              <a:rPr lang="el-GR" sz="1600" b="1" dirty="0">
                <a:solidFill>
                  <a:srgbClr val="7030A0"/>
                </a:solidFill>
                <a:effectLst/>
                <a:latin typeface="Segoe UI" panose="020B0502040204020203" pitchFamily="34" charset="0"/>
                <a:ea typeface="Calibri" panose="020F0502020204030204" pitchFamily="34" charset="0"/>
                <a:cs typeface="Times New Roman" panose="02020603050405020304" pitchFamily="18" charset="0"/>
              </a:rPr>
              <a:t>Η προσέγγιση της συλλογικής ενδυνάμωσης στη βάση κοινών εμπειριών</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sz="1200" dirty="0">
              <a:solidFill>
                <a:srgbClr val="783CBD"/>
              </a:solidFill>
            </a:endParaRPr>
          </a:p>
        </p:txBody>
      </p:sp>
      <p:sp>
        <p:nvSpPr>
          <p:cNvPr id="63" name="Google Shape;63;p14"/>
          <p:cNvSpPr txBox="1">
            <a:spLocks noGrp="1"/>
          </p:cNvSpPr>
          <p:nvPr>
            <p:ph type="body" idx="1"/>
          </p:nvPr>
        </p:nvSpPr>
        <p:spPr>
          <a:xfrm>
            <a:off x="257692" y="991466"/>
            <a:ext cx="6327463" cy="155518"/>
          </a:xfrm>
          <a:prstGeom prst="rect">
            <a:avLst/>
          </a:prstGeom>
        </p:spPr>
        <p:txBody>
          <a:bodyPr spcFirstLastPara="1" wrap="square" lIns="91425" tIns="91425" rIns="91425" bIns="91425" anchor="t" anchorCtr="0">
            <a:noAutofit/>
          </a:bodyPr>
          <a:lstStyle/>
          <a:p>
            <a:pPr marL="0" indent="0">
              <a:lnSpc>
                <a:spcPct val="110000"/>
              </a:lnSpc>
              <a:buNone/>
            </a:pPr>
            <a:r>
              <a:rPr lang="el-GR" sz="1200" dirty="0">
                <a:latin typeface="Segoe UI Symbol" panose="020B0502040204020203" pitchFamily="34" charset="0"/>
                <a:ea typeface="Segoe UI Symbol" panose="020B0502040204020203" pitchFamily="34" charset="0"/>
                <a:cs typeface="Times New Roman" panose="02020603050405020304" pitchFamily="18" charset="0"/>
              </a:rPr>
              <a:t>Τα άτομα που συμμετέχουν σε δράσεις πρόληψης:</a:t>
            </a:r>
            <a:endParaRPr lang="en-US" sz="1200" dirty="0">
              <a:latin typeface="Segoe UI Symbol" panose="020B0502040204020203" pitchFamily="34" charset="0"/>
              <a:ea typeface="Segoe UI Symbol" panose="020B0502040204020203" pitchFamily="34" charset="0"/>
              <a:cs typeface="Times New Roman" panose="02020603050405020304" pitchFamily="18" charset="0"/>
            </a:endParaRPr>
          </a:p>
          <a:p>
            <a:pPr marL="0" indent="0">
              <a:lnSpc>
                <a:spcPct val="110000"/>
              </a:lnSpc>
              <a:buNone/>
            </a:pPr>
            <a:endParaRPr lang="el-GR" sz="1200" dirty="0">
              <a:latin typeface="Segoe UI Symbol" panose="020B0502040204020203" pitchFamily="34" charset="0"/>
              <a:ea typeface="Segoe UI Symbol" panose="020B0502040204020203" pitchFamily="34" charset="0"/>
              <a:cs typeface="Times New Roman" panose="02020603050405020304" pitchFamily="18" charset="0"/>
            </a:endParaRPr>
          </a:p>
          <a:p>
            <a:pPr>
              <a:lnSpc>
                <a:spcPct val="110000"/>
              </a:lnSpc>
              <a:buFont typeface="Wingdings" panose="05000000000000000000" pitchFamily="2" charset="2"/>
              <a:buChar char="ü"/>
            </a:pPr>
            <a:r>
              <a:rPr lang="el-GR" sz="1200" dirty="0">
                <a:latin typeface="Segoe UI Symbol" panose="020B0502040204020203" pitchFamily="34" charset="0"/>
                <a:ea typeface="Segoe UI Symbol" panose="020B0502040204020203" pitchFamily="34" charset="0"/>
                <a:cs typeface="Times New Roman" panose="02020603050405020304" pitchFamily="18" charset="0"/>
              </a:rPr>
              <a:t> υποστηρίζονται και ενδυναμώνονται ώστε να μετασχηματίσουν την τραυματική τους εμπειρία  μεταβαίνοντας α</a:t>
            </a:r>
            <a:r>
              <a:rPr lang="el-GR" sz="1200" dirty="0">
                <a:latin typeface="Segoe UI Symbol" panose="020B0502040204020203" pitchFamily="34" charset="0"/>
                <a:ea typeface="Segoe UI Symbol" panose="020B0502040204020203" pitchFamily="34" charset="0"/>
              </a:rPr>
              <a:t>πό το ατομικό βίωμα σε συλλογικές  μορφές</a:t>
            </a:r>
            <a:endParaRPr lang="en-US" sz="1200" dirty="0">
              <a:latin typeface="Segoe UI Symbol" panose="020B0502040204020203" pitchFamily="34" charset="0"/>
              <a:ea typeface="Segoe UI Symbol" panose="020B0502040204020203" pitchFamily="34" charset="0"/>
            </a:endParaRPr>
          </a:p>
          <a:p>
            <a:pPr marL="114300" indent="0">
              <a:lnSpc>
                <a:spcPct val="110000"/>
              </a:lnSpc>
              <a:buNone/>
            </a:pPr>
            <a:r>
              <a:rPr lang="en-US" sz="1200" dirty="0">
                <a:latin typeface="Segoe UI Symbol" panose="020B0502040204020203" pitchFamily="34" charset="0"/>
                <a:ea typeface="Segoe UI Symbol" panose="020B0502040204020203" pitchFamily="34" charset="0"/>
              </a:rPr>
              <a:t>       </a:t>
            </a:r>
            <a:r>
              <a:rPr lang="el-GR" sz="1200" dirty="0">
                <a:latin typeface="Segoe UI Symbol" panose="020B0502040204020203" pitchFamily="34" charset="0"/>
                <a:ea typeface="Segoe UI Symbol" panose="020B0502040204020203" pitchFamily="34" charset="0"/>
              </a:rPr>
              <a:t> </a:t>
            </a:r>
            <a:r>
              <a:rPr lang="el-GR" sz="1200" dirty="0" err="1">
                <a:latin typeface="Segoe UI Symbol" panose="020B0502040204020203" pitchFamily="34" charset="0"/>
                <a:ea typeface="Segoe UI Symbol" panose="020B0502040204020203" pitchFamily="34" charset="0"/>
              </a:rPr>
              <a:t>ψυχο</a:t>
            </a:r>
            <a:r>
              <a:rPr lang="el-GR" sz="1200" dirty="0">
                <a:latin typeface="Segoe UI Symbol" panose="020B0502040204020203" pitchFamily="34" charset="0"/>
                <a:ea typeface="Segoe UI Symbol" panose="020B0502040204020203" pitchFamily="34" charset="0"/>
              </a:rPr>
              <a:t>-κοινωνικής και πολιτικής διαχείρισής του</a:t>
            </a:r>
          </a:p>
          <a:p>
            <a:pPr>
              <a:lnSpc>
                <a:spcPct val="110000"/>
              </a:lnSpc>
              <a:buFont typeface="Wingdings" panose="05000000000000000000" pitchFamily="2" charset="2"/>
              <a:buChar char="ü"/>
            </a:pPr>
            <a:endParaRPr lang="en-US" sz="1200" dirty="0">
              <a:latin typeface="Segoe UI Symbol" panose="020B0502040204020203" pitchFamily="34" charset="0"/>
              <a:ea typeface="Segoe UI Symbol" panose="020B0502040204020203" pitchFamily="34" charset="0"/>
              <a:cs typeface="Times New Roman" panose="02020603050405020304" pitchFamily="18" charset="0"/>
            </a:endParaRPr>
          </a:p>
          <a:p>
            <a:pPr>
              <a:lnSpc>
                <a:spcPct val="110000"/>
              </a:lnSpc>
              <a:buFont typeface="Wingdings" panose="05000000000000000000" pitchFamily="2" charset="2"/>
              <a:buChar char="ü"/>
            </a:pPr>
            <a:r>
              <a:rPr lang="el-GR" sz="1200" dirty="0">
                <a:latin typeface="Segoe UI Symbol" panose="020B0502040204020203" pitchFamily="34" charset="0"/>
                <a:ea typeface="Segoe UI Symbol" panose="020B0502040204020203" pitchFamily="34" charset="0"/>
                <a:cs typeface="Times New Roman" panose="02020603050405020304" pitchFamily="18" charset="0"/>
              </a:rPr>
              <a:t>ως δρώντα υποκείμενα να αντισταθούν στη βία μετατρέποντας εαυτές σε άτομα αναφοράς /</a:t>
            </a:r>
            <a:r>
              <a:rPr lang="en-US" sz="1200" dirty="0">
                <a:latin typeface="Segoe UI Symbol" panose="020B0502040204020203" pitchFamily="34" charset="0"/>
                <a:ea typeface="Segoe UI Symbol" panose="020B0502040204020203" pitchFamily="34" charset="0"/>
                <a:cs typeface="Times New Roman" panose="02020603050405020304" pitchFamily="18" charset="0"/>
              </a:rPr>
              <a:t>focal persons </a:t>
            </a:r>
            <a:r>
              <a:rPr lang="el-GR" sz="1200" dirty="0">
                <a:latin typeface="Segoe UI Symbol" panose="020B0502040204020203" pitchFamily="34" charset="0"/>
                <a:ea typeface="Segoe UI Symbol" panose="020B0502040204020203" pitchFamily="34" charset="0"/>
                <a:cs typeface="Times New Roman" panose="02020603050405020304" pitchFamily="18" charset="0"/>
              </a:rPr>
              <a:t>για άλλα άτομα (άνδρες, γυναίκες, και ΛΟΑΤΚΙ υποκείμενα) που έχουν υποστεί </a:t>
            </a:r>
            <a:r>
              <a:rPr lang="el-GR" sz="1200" dirty="0" err="1">
                <a:latin typeface="Segoe UI Symbol" panose="020B0502040204020203" pitchFamily="34" charset="0"/>
                <a:ea typeface="Segoe UI Symbol" panose="020B0502040204020203" pitchFamily="34" charset="0"/>
                <a:cs typeface="Times New Roman" panose="02020603050405020304" pitchFamily="18" charset="0"/>
              </a:rPr>
              <a:t>έμφυλη</a:t>
            </a:r>
            <a:r>
              <a:rPr lang="el-GR" sz="1200" dirty="0">
                <a:latin typeface="Segoe UI Symbol" panose="020B0502040204020203" pitchFamily="34" charset="0"/>
                <a:ea typeface="Segoe UI Symbol" panose="020B0502040204020203" pitchFamily="34" charset="0"/>
                <a:cs typeface="Times New Roman" panose="02020603050405020304" pitchFamily="18" charset="0"/>
              </a:rPr>
              <a:t> βία ή διατρέχουν υψηλό κίνδυνο λόγω της ιδιαίτερα ευάλωτης θέσης τους που μπορεί να ορίζεται διαθεματικά</a:t>
            </a:r>
          </a:p>
          <a:p>
            <a:pPr>
              <a:lnSpc>
                <a:spcPct val="110000"/>
              </a:lnSpc>
            </a:pPr>
            <a:endParaRPr lang="en-US" sz="1200" b="1" dirty="0">
              <a:latin typeface="Segoe UI Symbol" panose="020B0502040204020203" pitchFamily="34" charset="0"/>
              <a:ea typeface="Segoe UI Symbol" panose="020B0502040204020203" pitchFamily="34" charset="0"/>
              <a:cs typeface="Times New Roman" panose="02020603050405020304" pitchFamily="18" charset="0"/>
            </a:endParaRPr>
          </a:p>
          <a:p>
            <a:pPr>
              <a:lnSpc>
                <a:spcPct val="110000"/>
              </a:lnSpc>
            </a:pPr>
            <a:r>
              <a:rPr lang="el-GR" sz="1200" b="1" dirty="0">
                <a:latin typeface="Segoe UI Symbol" panose="020B0502040204020203" pitchFamily="34" charset="0"/>
                <a:ea typeface="Segoe UI Symbol" panose="020B0502040204020203" pitchFamily="34" charset="0"/>
                <a:cs typeface="Times New Roman" panose="02020603050405020304" pitchFamily="18" charset="0"/>
              </a:rPr>
              <a:t>Δίνεται έμφαση στον </a:t>
            </a:r>
            <a:r>
              <a:rPr lang="el-GR" sz="1200" b="1" dirty="0" err="1">
                <a:latin typeface="Segoe UI Symbol" panose="020B0502040204020203" pitchFamily="34" charset="0"/>
                <a:ea typeface="Segoe UI Symbol" panose="020B0502040204020203" pitchFamily="34" charset="0"/>
                <a:cs typeface="Times New Roman" panose="02020603050405020304" pitchFamily="18" charset="0"/>
              </a:rPr>
              <a:t>αναστοχασμό</a:t>
            </a:r>
            <a:r>
              <a:rPr lang="el-GR" sz="1200" b="1" dirty="0">
                <a:latin typeface="Segoe UI Symbol" panose="020B0502040204020203" pitchFamily="34" charset="0"/>
                <a:ea typeface="Segoe UI Symbol" panose="020B0502040204020203" pitchFamily="34" charset="0"/>
                <a:cs typeface="Times New Roman" panose="02020603050405020304" pitchFamily="18" charset="0"/>
              </a:rPr>
              <a:t> και την αναστοχαστική γνώση </a:t>
            </a:r>
            <a:r>
              <a:rPr lang="el-GR" sz="1200" dirty="0">
                <a:latin typeface="Segoe UI Symbol" panose="020B0502040204020203" pitchFamily="34" charset="0"/>
                <a:ea typeface="Segoe UI Symbol" panose="020B0502040204020203" pitchFamily="34" charset="0"/>
                <a:cs typeface="Times New Roman" panose="02020603050405020304" pitchFamily="18" charset="0"/>
              </a:rPr>
              <a:t>κρίσιμη διαδικασία για τον μετασχηματισμό στάσεων και αντιλήψεων. </a:t>
            </a:r>
            <a:endParaRPr lang="en-US" sz="1200" dirty="0">
              <a:latin typeface="Segoe UI Symbol" panose="020B0502040204020203" pitchFamily="34" charset="0"/>
              <a:ea typeface="Segoe UI Symbol" panose="020B0502040204020203" pitchFamily="34" charset="0"/>
              <a:cs typeface="Times New Roman" panose="02020603050405020304" pitchFamily="18" charset="0"/>
            </a:endParaRPr>
          </a:p>
          <a:p>
            <a:pPr>
              <a:lnSpc>
                <a:spcPct val="110000"/>
              </a:lnSpc>
            </a:pPr>
            <a:endParaRPr lang="en-US" sz="1200" b="1" dirty="0">
              <a:latin typeface="Segoe UI Symbol" panose="020B0502040204020203" pitchFamily="34" charset="0"/>
              <a:ea typeface="Segoe UI Symbol" panose="020B0502040204020203" pitchFamily="34" charset="0"/>
              <a:cs typeface="Times New Roman" panose="02020603050405020304" pitchFamily="18" charset="0"/>
            </a:endParaRPr>
          </a:p>
          <a:p>
            <a:pPr>
              <a:lnSpc>
                <a:spcPct val="110000"/>
              </a:lnSpc>
            </a:pPr>
            <a:r>
              <a:rPr lang="el-GR" sz="1200" b="1" dirty="0">
                <a:latin typeface="Segoe UI Symbol" panose="020B0502040204020203" pitchFamily="34" charset="0"/>
                <a:ea typeface="Segoe UI Symbol" panose="020B0502040204020203" pitchFamily="34" charset="0"/>
                <a:cs typeface="Times New Roman" panose="02020603050405020304" pitchFamily="18" charset="0"/>
              </a:rPr>
              <a:t>Αναδεικνύεται η σημασία της Λογοδοσίας και </a:t>
            </a:r>
            <a:r>
              <a:rPr lang="el-GR" sz="1200" b="1" dirty="0" err="1">
                <a:latin typeface="Segoe UI Symbol" panose="020B0502040204020203" pitchFamily="34" charset="0"/>
                <a:ea typeface="Segoe UI Symbol" panose="020B0502040204020203" pitchFamily="34" charset="0"/>
                <a:cs typeface="Times New Roman" panose="02020603050405020304" pitchFamily="18" charset="0"/>
              </a:rPr>
              <a:t>Υπευθυνοποίησης</a:t>
            </a:r>
            <a:r>
              <a:rPr lang="el-GR" sz="1200" b="1" dirty="0">
                <a:latin typeface="Segoe UI Symbol" panose="020B0502040204020203" pitchFamily="34" charset="0"/>
                <a:ea typeface="Segoe UI Symbol" panose="020B0502040204020203" pitchFamily="34" charset="0"/>
                <a:cs typeface="Times New Roman" panose="02020603050405020304" pitchFamily="18" charset="0"/>
              </a:rPr>
              <a:t> </a:t>
            </a:r>
            <a:r>
              <a:rPr lang="el-GR" sz="1200" dirty="0">
                <a:latin typeface="Segoe UI Symbol" panose="020B0502040204020203" pitchFamily="34" charset="0"/>
                <a:ea typeface="Segoe UI Symbol" panose="020B0502040204020203" pitchFamily="34" charset="0"/>
                <a:cs typeface="Times New Roman" panose="02020603050405020304" pitchFamily="18" charset="0"/>
              </a:rPr>
              <a:t>(θεσμική απόκριση της πανεπιστημιακής κοινότητας) που κοινωνικοποιούν και πολιτικοποιούν την </a:t>
            </a:r>
            <a:r>
              <a:rPr lang="el-GR" sz="1200" dirty="0" err="1">
                <a:latin typeface="Segoe UI Symbol" panose="020B0502040204020203" pitchFamily="34" charset="0"/>
                <a:ea typeface="Segoe UI Symbol" panose="020B0502040204020203" pitchFamily="34" charset="0"/>
                <a:cs typeface="Times New Roman" panose="02020603050405020304" pitchFamily="18" charset="0"/>
              </a:rPr>
              <a:t>έμφυλη</a:t>
            </a:r>
            <a:r>
              <a:rPr lang="el-GR" sz="1200" dirty="0">
                <a:latin typeface="Segoe UI Symbol" panose="020B0502040204020203" pitchFamily="34" charset="0"/>
                <a:ea typeface="Segoe UI Symbol" panose="020B0502040204020203" pitchFamily="34" charset="0"/>
                <a:cs typeface="Times New Roman" panose="02020603050405020304" pitchFamily="18" charset="0"/>
              </a:rPr>
              <a:t> βία και την απομακρύνουν από εξατομικευμένα και συχνά </a:t>
            </a:r>
            <a:r>
              <a:rPr lang="el-GR" sz="1200" dirty="0" err="1">
                <a:latin typeface="Segoe UI Symbol" panose="020B0502040204020203" pitchFamily="34" charset="0"/>
                <a:ea typeface="Segoe UI Symbol" panose="020B0502040204020203" pitchFamily="34" charset="0"/>
                <a:cs typeface="Times New Roman" panose="02020603050405020304" pitchFamily="18" charset="0"/>
              </a:rPr>
              <a:t>εξωτικοποιημένα</a:t>
            </a:r>
            <a:r>
              <a:rPr lang="el-GR" sz="1200" dirty="0">
                <a:latin typeface="Segoe UI Symbol" panose="020B0502040204020203" pitchFamily="34" charset="0"/>
                <a:ea typeface="Segoe UI Symbol" panose="020B0502040204020203" pitchFamily="34" charset="0"/>
                <a:cs typeface="Times New Roman" panose="02020603050405020304" pitchFamily="18" charset="0"/>
              </a:rPr>
              <a:t> συμβάντα.  </a:t>
            </a:r>
          </a:p>
          <a:p>
            <a:pPr>
              <a:lnSpc>
                <a:spcPct val="110000"/>
              </a:lnSpc>
              <a:buFont typeface="Wingdings" panose="05000000000000000000" pitchFamily="2" charset="2"/>
              <a:buChar char="ü"/>
            </a:pPr>
            <a:endParaRPr lang="en-US" sz="1200" dirty="0">
              <a:latin typeface="Segoe UI Symbol" panose="020B0502040204020203" pitchFamily="34" charset="0"/>
              <a:ea typeface="Segoe UI Symbol" panose="020B0502040204020203" pitchFamily="34" charset="0"/>
              <a:cs typeface="Times New Roman" panose="02020603050405020304" pitchFamily="18" charset="0"/>
            </a:endParaRPr>
          </a:p>
          <a:p>
            <a:pPr marL="0" lvl="0" indent="0" algn="l" rtl="0">
              <a:lnSpc>
                <a:spcPct val="80000"/>
              </a:lnSpc>
              <a:spcBef>
                <a:spcPts val="0"/>
              </a:spcBef>
              <a:spcAft>
                <a:spcPts val="0"/>
              </a:spcAft>
              <a:buNone/>
            </a:pPr>
            <a:endParaRPr sz="2600" dirty="0">
              <a:solidFill>
                <a:srgbClr val="783CBD"/>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440753" y="227717"/>
            <a:ext cx="1031775" cy="155518"/>
          </a:xfrm>
          <a:prstGeom prst="rect">
            <a:avLst/>
          </a:prstGeom>
          <a:noFill/>
          <a:ln>
            <a:noFill/>
          </a:ln>
        </p:spPr>
      </p:pic>
    </p:spTree>
    <p:extLst>
      <p:ext uri="{BB962C8B-B14F-4D97-AF65-F5344CB8AC3E}">
        <p14:creationId xmlns:p14="http://schemas.microsoft.com/office/powerpoint/2010/main" val="403389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3906F1-D375-844C-5BC4-8E4917A90C82}"/>
              </a:ext>
            </a:extLst>
          </p:cNvPr>
          <p:cNvSpPr>
            <a:spLocks noGrp="1"/>
          </p:cNvSpPr>
          <p:nvPr>
            <p:ph type="title"/>
          </p:nvPr>
        </p:nvSpPr>
        <p:spPr/>
        <p:txBody>
          <a:bodyPr>
            <a:noAutofit/>
          </a:bodyPr>
          <a:lstStyle/>
          <a:p>
            <a:r>
              <a:rPr lang="el-GR" sz="1400" dirty="0">
                <a:solidFill>
                  <a:srgbClr val="7030A0"/>
                </a:solidFill>
                <a:latin typeface="Segoe UI" panose="020B0502040204020203" pitchFamily="34" charset="0"/>
                <a:ea typeface="Calibri" panose="020F0502020204030204" pitchFamily="34" charset="0"/>
              </a:rPr>
              <a:t>Κ</a:t>
            </a:r>
            <a:r>
              <a:rPr lang="el-GR" sz="1400" dirty="0">
                <a:solidFill>
                  <a:srgbClr val="7030A0"/>
                </a:solidFill>
                <a:effectLst/>
                <a:latin typeface="Segoe UI" panose="020B0502040204020203" pitchFamily="34" charset="0"/>
                <a:ea typeface="Calibri" panose="020F0502020204030204" pitchFamily="34" charset="0"/>
              </a:rPr>
              <a:t>ατευθυντήριες αρχές για την υποστήριξη επιζωσών/ επιζώντων </a:t>
            </a:r>
            <a:r>
              <a:rPr lang="el-GR" sz="1400" dirty="0" err="1">
                <a:solidFill>
                  <a:srgbClr val="7030A0"/>
                </a:solidFill>
                <a:effectLst/>
                <a:latin typeface="Segoe UI" panose="020B0502040204020203" pitchFamily="34" charset="0"/>
                <a:ea typeface="Calibri" panose="020F0502020204030204" pitchFamily="34" charset="0"/>
              </a:rPr>
              <a:t>έμφυλης</a:t>
            </a:r>
            <a:r>
              <a:rPr lang="el-GR" sz="1400" dirty="0">
                <a:solidFill>
                  <a:srgbClr val="7030A0"/>
                </a:solidFill>
                <a:effectLst/>
                <a:latin typeface="Segoe UI" panose="020B0502040204020203" pitchFamily="34" charset="0"/>
                <a:ea typeface="Calibri" panose="020F0502020204030204" pitchFamily="34" charset="0"/>
              </a:rPr>
              <a:t> βίας</a:t>
            </a:r>
            <a:endParaRPr lang="el-GR" sz="1400" dirty="0"/>
          </a:p>
        </p:txBody>
      </p:sp>
      <p:sp>
        <p:nvSpPr>
          <p:cNvPr id="3" name="Θέση κειμένου 2">
            <a:extLst>
              <a:ext uri="{FF2B5EF4-FFF2-40B4-BE49-F238E27FC236}">
                <a16:creationId xmlns:a16="http://schemas.microsoft.com/office/drawing/2014/main" id="{441D0929-5016-6579-4D8B-B9C93388554D}"/>
              </a:ext>
            </a:extLst>
          </p:cNvPr>
          <p:cNvSpPr>
            <a:spLocks noGrp="1"/>
          </p:cNvSpPr>
          <p:nvPr>
            <p:ph type="body" idx="1"/>
          </p:nvPr>
        </p:nvSpPr>
        <p:spPr>
          <a:xfrm>
            <a:off x="257705" y="958645"/>
            <a:ext cx="7044600" cy="3790003"/>
          </a:xfrm>
        </p:spPr>
        <p:txBody>
          <a:bodyPr>
            <a:normAutofit fontScale="92500" lnSpcReduction="10000"/>
          </a:bodyPr>
          <a:lstStyle/>
          <a:p>
            <a:pPr marL="342900" indent="-342900" algn="just">
              <a:lnSpc>
                <a:spcPct val="115000"/>
              </a:lnSpc>
              <a:spcBef>
                <a:spcPts val="0"/>
              </a:spcBef>
              <a:buFont typeface="Symbol" panose="05050102010706020507" pitchFamily="18" charset="2"/>
              <a:buChar char=""/>
            </a:pPr>
            <a:r>
              <a:rPr lang="el-GR" sz="1800" b="1" dirty="0">
                <a:effectLst/>
                <a:latin typeface="Segoe UI" panose="020B0502040204020203" pitchFamily="34" charset="0"/>
                <a:ea typeface="Calibri" panose="020F0502020204030204" pitchFamily="34" charset="0"/>
                <a:cs typeface="Times New Roman" panose="02020603050405020304" pitchFamily="18" charset="0"/>
              </a:rPr>
              <a:t>Σεβασμός – μη διάκριση - Ασφάλεια και προστασία – εμπιστευτικότητα </a:t>
            </a:r>
          </a:p>
          <a:p>
            <a:pPr marL="342900" marR="0" lvl="0" indent="-342900" algn="just">
              <a:lnSpc>
                <a:spcPct val="115000"/>
              </a:lnSpc>
              <a:spcBef>
                <a:spcPts val="0"/>
              </a:spcBef>
              <a:spcAft>
                <a:spcPts val="0"/>
              </a:spcAft>
              <a:buFont typeface="Symbol" panose="05050102010706020507" pitchFamily="18" charset="2"/>
              <a:buChar char=""/>
            </a:pPr>
            <a:endParaRPr lang="el-GR" sz="1800" b="1" dirty="0">
              <a:effectLst/>
              <a:latin typeface="Segoe UI" panose="020B0502040204020203"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0"/>
              </a:spcAft>
              <a:buFont typeface="Wingdings" panose="05000000000000000000" pitchFamily="2" charset="2"/>
              <a:buChar char="ü"/>
            </a:pPr>
            <a:r>
              <a:rPr lang="el-GR" sz="1800" dirty="0">
                <a:effectLst/>
                <a:latin typeface="Segoe UI" panose="020B0502040204020203" pitchFamily="34" charset="0"/>
                <a:ea typeface="Calibri" panose="020F0502020204030204" pitchFamily="34" charset="0"/>
                <a:cs typeface="Times New Roman" panose="02020603050405020304" pitchFamily="18" charset="0"/>
              </a:rPr>
              <a:t>Όλοι/ Όλες οι επιζώντες/ επιζώσες αντιμετωπίζονται με αξιοπρέπεια και σεβασμό. </a:t>
            </a:r>
          </a:p>
          <a:p>
            <a:pPr marR="0" lvl="0" algn="just">
              <a:lnSpc>
                <a:spcPct val="115000"/>
              </a:lnSpc>
              <a:spcBef>
                <a:spcPts val="0"/>
              </a:spcBef>
              <a:spcAft>
                <a:spcPts val="0"/>
              </a:spcAft>
              <a:buFont typeface="Wingdings" panose="05000000000000000000" pitchFamily="2" charset="2"/>
              <a:buChar char="ü"/>
            </a:pPr>
            <a:r>
              <a:rPr lang="el-GR" sz="1800" dirty="0">
                <a:latin typeface="Segoe UI" panose="020B0502040204020203" pitchFamily="34" charset="0"/>
                <a:ea typeface="Calibri" panose="020F0502020204030204" pitchFamily="34" charset="0"/>
                <a:cs typeface="Times New Roman" panose="02020603050405020304" pitchFamily="18" charset="0"/>
              </a:rPr>
              <a:t>Ό</a:t>
            </a:r>
            <a:r>
              <a:rPr lang="el-GR" sz="1800" dirty="0">
                <a:effectLst/>
                <a:latin typeface="Segoe UI" panose="020B0502040204020203" pitchFamily="34" charset="0"/>
                <a:ea typeface="Calibri" panose="020F0502020204030204" pitchFamily="34" charset="0"/>
                <a:cs typeface="Times New Roman" panose="02020603050405020304" pitchFamily="18" charset="0"/>
              </a:rPr>
              <a:t>λες ανεξαιρέτως οι αποκαλύψεις κακοποίησης ακούγονται με σεβασμό και λαμβάνονται υπόψη σοβαρά.</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857250" algn="l"/>
              </a:tabLst>
            </a:pPr>
            <a:r>
              <a:rPr lang="el-GR" dirty="0">
                <a:latin typeface="Segoe UI" panose="020B0502040204020203" pitchFamily="34" charset="0"/>
                <a:cs typeface="Times New Roman" panose="02020603050405020304" pitchFamily="18" charset="0"/>
              </a:rPr>
              <a:t>Δεν αποδίδουμε την ευθύνη για την κακοποίηση ΣΤΗΝ ΕΠΙΖΩΣΑ/ ΣΤΟΝ ΕΠΙΖΩΝΤΑ</a:t>
            </a:r>
            <a:endParaRPr lang="en-US" dirty="0">
              <a:latin typeface="Segoe UI" panose="020B0502040204020203"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857250" algn="l"/>
              </a:tabLst>
            </a:pPr>
            <a:r>
              <a:rPr lang="el-GR" dirty="0">
                <a:latin typeface="Segoe UI" panose="020B0502040204020203" pitchFamily="34" charset="0"/>
                <a:cs typeface="Times New Roman" panose="02020603050405020304" pitchFamily="18" charset="0"/>
              </a:rPr>
              <a:t>Διατηρούμε ουδέτερη στάση, δεν κάνουμε αξιολογικές κρίσεις</a:t>
            </a:r>
          </a:p>
          <a:p>
            <a:pPr marL="342900" marR="0" lvl="0" indent="-342900" algn="just">
              <a:lnSpc>
                <a:spcPct val="107000"/>
              </a:lnSpc>
              <a:spcBef>
                <a:spcPts val="0"/>
              </a:spcBef>
              <a:spcAft>
                <a:spcPts val="0"/>
              </a:spcAft>
              <a:buFont typeface="Symbol" panose="05050102010706020507" pitchFamily="18" charset="2"/>
              <a:buChar char=""/>
              <a:tabLst>
                <a:tab pos="857250" algn="l"/>
              </a:tabLst>
            </a:pPr>
            <a:r>
              <a:rPr lang="el-GR" dirty="0">
                <a:latin typeface="Segoe UI" panose="020B0502040204020203" pitchFamily="34" charset="0"/>
                <a:cs typeface="Times New Roman" panose="02020603050405020304" pitchFamily="18" charset="0"/>
              </a:rPr>
              <a:t>Δεν εκφράζουμε ασέβεια με οποιονδήποτε τρόπο για το άτομο, τον πολιτισμό του/της, την οικογενειακή του/της κατάσταση, την προσωπικότητά του/της κ.λπ.</a:t>
            </a:r>
            <a:endParaRPr lang="en-US" dirty="0">
              <a:latin typeface="Segoe UI" panose="020B0502040204020203" pitchFamily="34" charset="0"/>
              <a:cs typeface="Times New Roman" panose="02020603050405020304" pitchFamily="18" charset="0"/>
            </a:endParaRPr>
          </a:p>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4" name="Google Shape;64;p14">
            <a:extLst>
              <a:ext uri="{FF2B5EF4-FFF2-40B4-BE49-F238E27FC236}">
                <a16:creationId xmlns:a16="http://schemas.microsoft.com/office/drawing/2014/main" id="{718D8C75-6CDF-875E-16BD-D73D6A3E6721}"/>
              </a:ext>
            </a:extLst>
          </p:cNvPr>
          <p:cNvPicPr preferRelativeResize="0"/>
          <p:nvPr/>
        </p:nvPicPr>
        <p:blipFill>
          <a:blip r:embed="rId2">
            <a:alphaModFix/>
          </a:blip>
          <a:stretch>
            <a:fillRect/>
          </a:stretch>
        </p:blipFill>
        <p:spPr>
          <a:xfrm>
            <a:off x="440753" y="227717"/>
            <a:ext cx="1031775" cy="155518"/>
          </a:xfrm>
          <a:prstGeom prst="rect">
            <a:avLst/>
          </a:prstGeom>
          <a:noFill/>
          <a:ln>
            <a:noFill/>
          </a:ln>
        </p:spPr>
      </p:pic>
    </p:spTree>
    <p:extLst>
      <p:ext uri="{BB962C8B-B14F-4D97-AF65-F5344CB8AC3E}">
        <p14:creationId xmlns:p14="http://schemas.microsoft.com/office/powerpoint/2010/main" val="34169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FDE34CB-CDA7-4AE0-91A4-B435C77AC08C}"/>
              </a:ext>
            </a:extLst>
          </p:cNvPr>
          <p:cNvSpPr>
            <a:spLocks noGrp="1"/>
          </p:cNvSpPr>
          <p:nvPr>
            <p:ph idx="1"/>
          </p:nvPr>
        </p:nvSpPr>
        <p:spPr>
          <a:xfrm>
            <a:off x="121495" y="738112"/>
            <a:ext cx="4870834" cy="4254217"/>
          </a:xfrm>
        </p:spPr>
        <p:txBody>
          <a:bodyPr>
            <a:normAutofit/>
          </a:bodyPr>
          <a:lstStyle/>
          <a:p>
            <a:r>
              <a:rPr lang="el-GR" sz="1240" b="1" dirty="0">
                <a:latin typeface="Segoe UI" panose="020B0502040204020203" pitchFamily="34" charset="0"/>
                <a:ea typeface="Calibri" panose="020F0502020204030204" pitchFamily="34" charset="0"/>
                <a:cs typeface="Times New Roman" panose="02020603050405020304" pitchFamily="18" charset="0"/>
              </a:rPr>
              <a:t>Διασφάλιση της εμπιστευτικότητας</a:t>
            </a:r>
          </a:p>
          <a:p>
            <a:pPr marL="0" indent="0">
              <a:buNone/>
            </a:pPr>
            <a:endParaRPr lang="el-GR" sz="1240" dirty="0">
              <a:latin typeface="Segoe UI" panose="020B0502040204020203"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ü"/>
            </a:pPr>
            <a:r>
              <a:rPr lang="el-GR" sz="1240" dirty="0">
                <a:latin typeface="Segoe UI" panose="020B0502040204020203" pitchFamily="34" charset="0"/>
                <a:ea typeface="Calibri" panose="020F0502020204030204" pitchFamily="34" charset="0"/>
                <a:cs typeface="Times New Roman" panose="02020603050405020304" pitchFamily="18" charset="0"/>
              </a:rPr>
              <a:t>Προστασία των προσωπικών δεδομένων και εξασφάλιση συγκατάθεσης έπειτα από σχετική ενημέρωση (</a:t>
            </a:r>
            <a:r>
              <a:rPr lang="en-US" sz="1240" dirty="0">
                <a:latin typeface="Segoe UI" panose="020B0502040204020203" pitchFamily="34" charset="0"/>
                <a:ea typeface="Calibri" panose="020F0502020204030204" pitchFamily="34" charset="0"/>
                <a:cs typeface="Times New Roman" panose="02020603050405020304" pitchFamily="18" charset="0"/>
              </a:rPr>
              <a:t>GDPR). </a:t>
            </a:r>
            <a:endParaRPr lang="el-GR" sz="1240" dirty="0">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ü"/>
            </a:pPr>
            <a:r>
              <a:rPr lang="el-GR" sz="1240" dirty="0">
                <a:latin typeface="Segoe UI" panose="020B0502040204020203" pitchFamily="34" charset="0"/>
                <a:ea typeface="Calibri" panose="020F0502020204030204" pitchFamily="34" charset="0"/>
                <a:cs typeface="Times New Roman" panose="02020603050405020304" pitchFamily="18" charset="0"/>
              </a:rPr>
              <a:t>Μοιραζόμαστε τις αποκλειστικά απαραίτητες πληροφορίες όπως έχει ζητηθεί και συμφωνηθεί </a:t>
            </a:r>
          </a:p>
          <a:p>
            <a:pPr algn="just">
              <a:buFont typeface="Wingdings" panose="05000000000000000000" pitchFamily="2" charset="2"/>
              <a:buChar char="ü"/>
            </a:pPr>
            <a:r>
              <a:rPr lang="el-GR" sz="1240" dirty="0">
                <a:latin typeface="Segoe UI" panose="020B0502040204020203" pitchFamily="34" charset="0"/>
                <a:ea typeface="Calibri" panose="020F0502020204030204" pitchFamily="34" charset="0"/>
                <a:cs typeface="Times New Roman" panose="02020603050405020304" pitchFamily="18" charset="0"/>
              </a:rPr>
              <a:t>Η εμπιστευτικότητα πρέπει να τηρείται και σε σχέση με τον (φερόμενο) δράστη. </a:t>
            </a:r>
            <a:endParaRPr lang="el-GR" sz="1240" dirty="0">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ü"/>
            </a:pPr>
            <a:r>
              <a:rPr lang="el-GR" sz="1240" dirty="0">
                <a:latin typeface="Segoe UI" panose="020B0502040204020203" pitchFamily="34" charset="0"/>
                <a:ea typeface="Calibri" panose="020F0502020204030204" pitchFamily="34" charset="0"/>
                <a:cs typeface="Times New Roman" panose="02020603050405020304" pitchFamily="18" charset="0"/>
              </a:rPr>
              <a:t>Πληροφορίες για τις επιζώσες/ τους επιζώντες δεν θα πρέπει να γνωστοποιούνται όταν περιλαμβάνουν το όνομα του ατόμου. </a:t>
            </a:r>
            <a:endParaRPr lang="el-GR" sz="1240" dirty="0">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ü"/>
            </a:pPr>
            <a:r>
              <a:rPr lang="el-GR" sz="1240" dirty="0">
                <a:latin typeface="Segoe UI" panose="020B0502040204020203" pitchFamily="34" charset="0"/>
                <a:ea typeface="Calibri" panose="020F0502020204030204" pitchFamily="34" charset="0"/>
                <a:cs typeface="Times New Roman" panose="02020603050405020304" pitchFamily="18" charset="0"/>
              </a:rPr>
              <a:t>Πληροφορίες που αφορούν σε επιζώσα/ επιζώντα πρέπει να γνωστοποιούνται σε τρίτα μέρη αποκλειστικά και μόνο έπειτα από ξεκάθαρη και γραπτή συγκατάθεση της επιζώσας/ του επιζώντα</a:t>
            </a:r>
          </a:p>
          <a:p>
            <a:pPr algn="just">
              <a:buFont typeface="Wingdings" panose="05000000000000000000" pitchFamily="2" charset="2"/>
              <a:buChar char="ü"/>
            </a:pPr>
            <a:r>
              <a:rPr lang="el-GR" sz="1240" dirty="0">
                <a:latin typeface="Segoe UI" panose="020B0502040204020203" pitchFamily="34" charset="0"/>
                <a:ea typeface="Calibri" panose="020F0502020204030204" pitchFamily="34" charset="0"/>
              </a:rPr>
              <a:t>Όλες οι γραπτές/έντυπες πληροφορίες πρέπει να φυλάσσονται σε ασφαλείς και κλειδωμένους φακέλους.</a:t>
            </a:r>
            <a:endParaRPr lang="en-US" sz="124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Μπορεί να είναι εικόνα 1 άτομο και κείμενο που λέει &quot;#Diotima_Samos Maintenant vous avez quelqu'un à qui parler Adressez-vous au Centre Diotima&quot;">
            <a:extLst>
              <a:ext uri="{FF2B5EF4-FFF2-40B4-BE49-F238E27FC236}">
                <a16:creationId xmlns:a16="http://schemas.microsoft.com/office/drawing/2014/main" id="{6E9777E7-5163-424E-9A33-D28446C35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317" y="1548559"/>
            <a:ext cx="2249582" cy="2249582"/>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64;p14">
            <a:extLst>
              <a:ext uri="{FF2B5EF4-FFF2-40B4-BE49-F238E27FC236}">
                <a16:creationId xmlns:a16="http://schemas.microsoft.com/office/drawing/2014/main" id="{ACEE75F1-6D82-4919-2731-4A0D7A84F3F2}"/>
              </a:ext>
            </a:extLst>
          </p:cNvPr>
          <p:cNvPicPr preferRelativeResize="0"/>
          <p:nvPr/>
        </p:nvPicPr>
        <p:blipFill>
          <a:blip r:embed="rId3">
            <a:alphaModFix/>
          </a:blip>
          <a:stretch>
            <a:fillRect/>
          </a:stretch>
        </p:blipFill>
        <p:spPr>
          <a:xfrm>
            <a:off x="440753" y="227717"/>
            <a:ext cx="1031775" cy="155518"/>
          </a:xfrm>
          <a:prstGeom prst="rect">
            <a:avLst/>
          </a:prstGeom>
          <a:noFill/>
          <a:ln>
            <a:noFill/>
          </a:ln>
        </p:spPr>
      </p:pic>
    </p:spTree>
    <p:extLst>
      <p:ext uri="{BB962C8B-B14F-4D97-AF65-F5344CB8AC3E}">
        <p14:creationId xmlns:p14="http://schemas.microsoft.com/office/powerpoint/2010/main" val="2373564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9E02CD-CA45-4CE4-9FD1-0B87DE447347}"/>
              </a:ext>
            </a:extLst>
          </p:cNvPr>
          <p:cNvSpPr>
            <a:spLocks noGrp="1"/>
          </p:cNvSpPr>
          <p:nvPr>
            <p:ph type="title"/>
          </p:nvPr>
        </p:nvSpPr>
        <p:spPr>
          <a:xfrm>
            <a:off x="519727" y="633974"/>
            <a:ext cx="6520220" cy="833107"/>
          </a:xfrm>
        </p:spPr>
        <p:txBody>
          <a:bodyPr>
            <a:normAutofit/>
          </a:bodyPr>
          <a:lstStyle/>
          <a:p>
            <a:pPr algn="r"/>
            <a:r>
              <a:rPr lang="el-GR" sz="1984" dirty="0">
                <a:solidFill>
                  <a:srgbClr val="7030A0"/>
                </a:solidFill>
                <a:latin typeface="Candara" panose="020E0502030303020204" pitchFamily="34" charset="0"/>
                <a:ea typeface="Times New Roman" panose="02020603050405020304" pitchFamily="18" charset="0"/>
                <a:cs typeface="Times New Roman" panose="02020603050405020304" pitchFamily="18" charset="0"/>
              </a:rPr>
              <a:t>Κανόνες δεοντολογίας, πρότυπες διαδικασίες και πρωτόκολλα λειτουργίας </a:t>
            </a:r>
            <a:endParaRPr lang="en-US" sz="1984" dirty="0">
              <a:solidFill>
                <a:srgbClr val="7030A0"/>
              </a:solidFill>
            </a:endParaRPr>
          </a:p>
        </p:txBody>
      </p:sp>
      <p:sp>
        <p:nvSpPr>
          <p:cNvPr id="3" name="Θέση περιεχομένου 2">
            <a:extLst>
              <a:ext uri="{FF2B5EF4-FFF2-40B4-BE49-F238E27FC236}">
                <a16:creationId xmlns:a16="http://schemas.microsoft.com/office/drawing/2014/main" id="{1FE2F0A6-0228-4CB4-BF32-7158FE58CC4F}"/>
              </a:ext>
            </a:extLst>
          </p:cNvPr>
          <p:cNvSpPr>
            <a:spLocks noGrp="1"/>
          </p:cNvSpPr>
          <p:nvPr>
            <p:ph idx="1"/>
          </p:nvPr>
        </p:nvSpPr>
        <p:spPr>
          <a:xfrm>
            <a:off x="173564" y="1467081"/>
            <a:ext cx="7202904" cy="2910149"/>
          </a:xfrm>
        </p:spPr>
        <p:txBody>
          <a:bodyPr>
            <a:normAutofit fontScale="92500" lnSpcReduction="20000"/>
          </a:bodyPr>
          <a:lstStyle/>
          <a:p>
            <a:pPr marL="0" indent="0" algn="just">
              <a:lnSpc>
                <a:spcPct val="107000"/>
              </a:lnSpc>
              <a:spcAft>
                <a:spcPts val="496"/>
              </a:spcAft>
              <a:buNone/>
            </a:pPr>
            <a:r>
              <a:rPr lang="el-GR" sz="1612" dirty="0">
                <a:latin typeface="Candara" panose="020E0502030303020204" pitchFamily="34" charset="0"/>
                <a:ea typeface="Times New Roman" panose="02020603050405020304" pitchFamily="18" charset="0"/>
                <a:cs typeface="Segoe UI" panose="020B0502040204020203" pitchFamily="34" charset="0"/>
              </a:rPr>
              <a:t>Με βάση τις θεσμικές δυνατότητες που δίνονται στις ΕΙΦ και τις προβλεπόμενες αρμοδιότητες στον τομέα στήριξης των ατόμων που βιώνουν σεξουαλική παρενόχληση ή άλλη μορφή έμφυλης βίας είναι αναγκαίο να προβλεφθούν τα εξής προκειμένου να διασφαλιστεί η αποτελεσματικότητα της παρέμβασης: </a:t>
            </a:r>
            <a:endParaRPr lang="en-US" sz="1612" dirty="0">
              <a:latin typeface="Calibri" panose="020F0502020204030204" pitchFamily="34" charset="0"/>
              <a:ea typeface="Times New Roman" panose="02020603050405020304" pitchFamily="18" charset="0"/>
              <a:cs typeface="Times New Roman" panose="02020603050405020304" pitchFamily="18" charset="0"/>
            </a:endParaRPr>
          </a:p>
          <a:p>
            <a:pPr marL="212632" indent="-212632" algn="just">
              <a:lnSpc>
                <a:spcPct val="107000"/>
              </a:lnSpc>
              <a:spcAft>
                <a:spcPts val="496"/>
              </a:spcAft>
              <a:buFont typeface="Symbol" panose="05050102010706020507" pitchFamily="18" charset="2"/>
              <a:buChar char=""/>
            </a:pPr>
            <a:r>
              <a:rPr lang="el-GR" sz="1612" b="1" dirty="0">
                <a:solidFill>
                  <a:srgbClr val="7030A0"/>
                </a:solidFill>
                <a:latin typeface="Candara" panose="020E0502030303020204" pitchFamily="34" charset="0"/>
                <a:ea typeface="Times New Roman" panose="02020603050405020304" pitchFamily="18" charset="0"/>
                <a:cs typeface="Segoe UI" panose="020B0502040204020203" pitchFamily="34" charset="0"/>
              </a:rPr>
              <a:t>Εκπόνηση κώδικα δεοντολογίας για όλες τις υπηρεσίες και τα τμήματα του ΑΕΙ </a:t>
            </a:r>
            <a:r>
              <a:rPr lang="el-GR" sz="1612" dirty="0">
                <a:latin typeface="Candara" panose="020E0502030303020204" pitchFamily="34" charset="0"/>
                <a:ea typeface="Times New Roman" panose="02020603050405020304" pitchFamily="18" charset="0"/>
                <a:cs typeface="Segoe UI" panose="020B0502040204020203" pitchFamily="34" charset="0"/>
              </a:rPr>
              <a:t>με στόχο τη μηδενική ανοχή της έμφυλης βίας και την ευαισθητοποίηση των μελών της πολυτεχνικής κοινότητας.</a:t>
            </a:r>
          </a:p>
          <a:p>
            <a:pPr marL="212632" indent="-212632" algn="just">
              <a:lnSpc>
                <a:spcPct val="107000"/>
              </a:lnSpc>
              <a:spcAft>
                <a:spcPts val="496"/>
              </a:spcAft>
              <a:buFont typeface="Symbol" panose="05050102010706020507" pitchFamily="18" charset="2"/>
              <a:buChar char=""/>
            </a:pPr>
            <a:r>
              <a:rPr lang="el-GR" sz="1612" b="1" dirty="0">
                <a:solidFill>
                  <a:srgbClr val="7030A0"/>
                </a:solidFill>
                <a:latin typeface="Candara" panose="020E0502030303020204" pitchFamily="34" charset="0"/>
                <a:ea typeface="Times New Roman" panose="02020603050405020304" pitchFamily="18" charset="0"/>
                <a:cs typeface="Segoe UI" panose="020B0502040204020203" pitchFamily="34" charset="0"/>
              </a:rPr>
              <a:t>Εκπόνηση τυποποιημένων διαδικασιών λειτουργίας </a:t>
            </a:r>
            <a:r>
              <a:rPr lang="el-GR" sz="1612" dirty="0">
                <a:latin typeface="Candara" panose="020E0502030303020204" pitchFamily="34" charset="0"/>
                <a:ea typeface="Times New Roman" panose="02020603050405020304" pitchFamily="18" charset="0"/>
                <a:cs typeface="Segoe UI" panose="020B0502040204020203" pitchFamily="34" charset="0"/>
              </a:rPr>
              <a:t>(</a:t>
            </a:r>
            <a:r>
              <a:rPr lang="en-US" sz="1612" dirty="0">
                <a:latin typeface="Candara" panose="020E0502030303020204" pitchFamily="34" charset="0"/>
                <a:ea typeface="Times New Roman" panose="02020603050405020304" pitchFamily="18" charset="0"/>
                <a:cs typeface="Segoe UI" panose="020B0502040204020203" pitchFamily="34" charset="0"/>
              </a:rPr>
              <a:t>standard operating procedures</a:t>
            </a:r>
            <a:r>
              <a:rPr lang="el-GR" sz="1612" dirty="0">
                <a:latin typeface="Candara" panose="020E0502030303020204" pitchFamily="34" charset="0"/>
                <a:ea typeface="Times New Roman" panose="02020603050405020304" pitchFamily="18" charset="0"/>
                <a:cs typeface="Segoe UI" panose="020B0502040204020203" pitchFamily="34" charset="0"/>
              </a:rPr>
              <a:t>/ </a:t>
            </a:r>
            <a:r>
              <a:rPr lang="en-US" sz="1612" dirty="0">
                <a:latin typeface="Candara" panose="020E0502030303020204" pitchFamily="34" charset="0"/>
                <a:ea typeface="Times New Roman" panose="02020603050405020304" pitchFamily="18" charset="0"/>
                <a:cs typeface="Segoe UI" panose="020B0502040204020203" pitchFamily="34" charset="0"/>
              </a:rPr>
              <a:t>SOPs</a:t>
            </a:r>
            <a:r>
              <a:rPr lang="el-GR" sz="1612" dirty="0">
                <a:latin typeface="Candara" panose="020E0502030303020204" pitchFamily="34" charset="0"/>
                <a:ea typeface="Times New Roman" panose="02020603050405020304" pitchFamily="18" charset="0"/>
                <a:cs typeface="Segoe UI" panose="020B0502040204020203" pitchFamily="34" charset="0"/>
              </a:rPr>
              <a:t>), στο πλαίσιο ενός θεσμικού/ κανονιστικού πλαισίου για την Προστασία από την Σεξουαλική Παρενόχληση και (Έμφυλη) Κακοποίηση στο πολυτεχνείο </a:t>
            </a:r>
            <a:r>
              <a:rPr lang="el-GR" sz="1612" b="1" dirty="0">
                <a:latin typeface="Candara" panose="020E0502030303020204" pitchFamily="34" charset="0"/>
                <a:ea typeface="Times New Roman" panose="02020603050405020304" pitchFamily="18" charset="0"/>
                <a:cs typeface="Segoe UI" panose="020B0502040204020203" pitchFamily="34" charset="0"/>
              </a:rPr>
              <a:t>όπου θα ορίζεται με σαφήνεια και με βάση το ισχύον νομοθετικό πλαίσιο </a:t>
            </a:r>
          </a:p>
          <a:p>
            <a:endParaRPr lang="en-US" dirty="0"/>
          </a:p>
        </p:txBody>
      </p:sp>
      <p:pic>
        <p:nvPicPr>
          <p:cNvPr id="4" name="Google Shape;64;p14">
            <a:extLst>
              <a:ext uri="{FF2B5EF4-FFF2-40B4-BE49-F238E27FC236}">
                <a16:creationId xmlns:a16="http://schemas.microsoft.com/office/drawing/2014/main" id="{FA75C910-838B-9DE3-8E2D-A4DBEB360185}"/>
              </a:ext>
            </a:extLst>
          </p:cNvPr>
          <p:cNvPicPr preferRelativeResize="0"/>
          <p:nvPr/>
        </p:nvPicPr>
        <p:blipFill>
          <a:blip r:embed="rId2">
            <a:alphaModFix/>
          </a:blip>
          <a:stretch>
            <a:fillRect/>
          </a:stretch>
        </p:blipFill>
        <p:spPr>
          <a:xfrm>
            <a:off x="440753" y="227717"/>
            <a:ext cx="1031775" cy="155518"/>
          </a:xfrm>
          <a:prstGeom prst="rect">
            <a:avLst/>
          </a:prstGeom>
          <a:noFill/>
          <a:ln>
            <a:noFill/>
          </a:ln>
        </p:spPr>
      </p:pic>
    </p:spTree>
    <p:extLst>
      <p:ext uri="{BB962C8B-B14F-4D97-AF65-F5344CB8AC3E}">
        <p14:creationId xmlns:p14="http://schemas.microsoft.com/office/powerpoint/2010/main" val="231686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4F654D4-58A8-448F-8CF0-541D813F410E}"/>
              </a:ext>
            </a:extLst>
          </p:cNvPr>
          <p:cNvSpPr>
            <a:spLocks noGrp="1"/>
          </p:cNvSpPr>
          <p:nvPr>
            <p:ph idx="1"/>
          </p:nvPr>
        </p:nvSpPr>
        <p:spPr>
          <a:xfrm>
            <a:off x="150422" y="743897"/>
            <a:ext cx="6889525" cy="3633333"/>
          </a:xfrm>
        </p:spPr>
        <p:txBody>
          <a:bodyPr>
            <a:normAutofit fontScale="92500" lnSpcReduction="10000"/>
          </a:bodyPr>
          <a:lstStyle/>
          <a:p>
            <a:pPr marL="0" indent="0" algn="just">
              <a:lnSpc>
                <a:spcPct val="107000"/>
              </a:lnSpc>
              <a:spcAft>
                <a:spcPts val="496"/>
              </a:spcAft>
              <a:buNone/>
            </a:pPr>
            <a:r>
              <a:rPr lang="el-GR" sz="1736" dirty="0">
                <a:latin typeface="Candara" panose="020E0502030303020204" pitchFamily="34" charset="0"/>
                <a:ea typeface="Times New Roman" panose="02020603050405020304" pitchFamily="18" charset="0"/>
                <a:cs typeface="Segoe UI" panose="020B0502040204020203" pitchFamily="34" charset="0"/>
              </a:rPr>
              <a:t>Ενδεικτικά: </a:t>
            </a:r>
          </a:p>
          <a:p>
            <a:pPr algn="just">
              <a:lnSpc>
                <a:spcPct val="107000"/>
              </a:lnSpc>
              <a:spcAft>
                <a:spcPts val="496"/>
              </a:spcAft>
              <a:buFont typeface="Wingdings" panose="05000000000000000000" pitchFamily="2" charset="2"/>
              <a:buChar char="Ø"/>
            </a:pPr>
            <a:r>
              <a:rPr lang="el-GR" sz="1736" dirty="0">
                <a:latin typeface="Candara" panose="020E0502030303020204" pitchFamily="34" charset="0"/>
                <a:ea typeface="Times New Roman" panose="02020603050405020304" pitchFamily="18" charset="0"/>
                <a:cs typeface="Segoe UI" panose="020B0502040204020203" pitchFamily="34" charset="0"/>
              </a:rPr>
              <a:t>τι είναι η σεξουαλική παρενόχληση και η έμφυλη κακοποίηση, </a:t>
            </a:r>
          </a:p>
          <a:p>
            <a:pPr algn="just">
              <a:lnSpc>
                <a:spcPct val="107000"/>
              </a:lnSpc>
              <a:spcAft>
                <a:spcPts val="496"/>
              </a:spcAft>
              <a:buFont typeface="Wingdings" panose="05000000000000000000" pitchFamily="2" charset="2"/>
              <a:buChar char="Ø"/>
            </a:pPr>
            <a:r>
              <a:rPr lang="el-GR" sz="1736" dirty="0">
                <a:latin typeface="Candara" panose="020E0502030303020204" pitchFamily="34" charset="0"/>
                <a:ea typeface="Times New Roman" panose="02020603050405020304" pitchFamily="18" charset="0"/>
                <a:cs typeface="Segoe UI" panose="020B0502040204020203" pitchFamily="34" charset="0"/>
              </a:rPr>
              <a:t>ποια είναι τα δικαιώματα των επιζωσών/ επιζώντων, </a:t>
            </a:r>
          </a:p>
          <a:p>
            <a:pPr algn="just">
              <a:lnSpc>
                <a:spcPct val="107000"/>
              </a:lnSpc>
              <a:spcAft>
                <a:spcPts val="496"/>
              </a:spcAft>
              <a:buFont typeface="Wingdings" panose="05000000000000000000" pitchFamily="2" charset="2"/>
              <a:buChar char="Ø"/>
            </a:pPr>
            <a:r>
              <a:rPr lang="el-GR" sz="1736" dirty="0">
                <a:latin typeface="Candara" panose="020E0502030303020204" pitchFamily="34" charset="0"/>
                <a:ea typeface="Times New Roman" panose="02020603050405020304" pitchFamily="18" charset="0"/>
                <a:cs typeface="Segoe UI" panose="020B0502040204020203" pitchFamily="34" charset="0"/>
              </a:rPr>
              <a:t>ποιες οι νομικές προβλέψεις και διαδικασίες που μπορεί ένα άτομο να ακολουθήσει, </a:t>
            </a:r>
          </a:p>
          <a:p>
            <a:pPr algn="just">
              <a:lnSpc>
                <a:spcPct val="107000"/>
              </a:lnSpc>
              <a:spcAft>
                <a:spcPts val="496"/>
              </a:spcAft>
              <a:buFont typeface="Wingdings" panose="05000000000000000000" pitchFamily="2" charset="2"/>
              <a:buChar char="Ø"/>
            </a:pPr>
            <a:r>
              <a:rPr lang="el-GR" sz="1736" dirty="0">
                <a:latin typeface="Candara" panose="020E0502030303020204" pitchFamily="34" charset="0"/>
                <a:ea typeface="Times New Roman" panose="02020603050405020304" pitchFamily="18" charset="0"/>
                <a:cs typeface="Segoe UI" panose="020B0502040204020203" pitchFamily="34" charset="0"/>
              </a:rPr>
              <a:t>πού μπορεί να απευθυνθεί το άτομο (για να υποβάλλει αναφορά/ καταγγελία αν το επιθυμεί), </a:t>
            </a:r>
          </a:p>
          <a:p>
            <a:pPr algn="just">
              <a:lnSpc>
                <a:spcPct val="107000"/>
              </a:lnSpc>
              <a:spcAft>
                <a:spcPts val="496"/>
              </a:spcAft>
              <a:buFont typeface="Wingdings" panose="05000000000000000000" pitchFamily="2" charset="2"/>
              <a:buChar char="Ø"/>
            </a:pPr>
            <a:r>
              <a:rPr lang="el-GR" sz="1736" dirty="0">
                <a:latin typeface="Candara" panose="020E0502030303020204" pitchFamily="34" charset="0"/>
                <a:ea typeface="Times New Roman" panose="02020603050405020304" pitchFamily="18" charset="0"/>
                <a:cs typeface="Segoe UI" panose="020B0502040204020203" pitchFamily="34" charset="0"/>
              </a:rPr>
              <a:t>τι υπηρεσίες/ στήριξη θα λάβει, </a:t>
            </a:r>
          </a:p>
          <a:p>
            <a:pPr algn="just">
              <a:lnSpc>
                <a:spcPct val="107000"/>
              </a:lnSpc>
              <a:spcAft>
                <a:spcPts val="496"/>
              </a:spcAft>
              <a:buFont typeface="Wingdings" panose="05000000000000000000" pitchFamily="2" charset="2"/>
              <a:buChar char="Ø"/>
            </a:pPr>
            <a:r>
              <a:rPr lang="el-GR" sz="1736" dirty="0">
                <a:latin typeface="Candara" panose="020E0502030303020204" pitchFamily="34" charset="0"/>
                <a:ea typeface="Times New Roman" panose="02020603050405020304" pitchFamily="18" charset="0"/>
                <a:cs typeface="Segoe UI" panose="020B0502040204020203" pitchFamily="34" charset="0"/>
              </a:rPr>
              <a:t>σε ποιο πλαίσιο (εμπιστευτικότητα, ανωνυμία, υποστήριξη, κ.λπ.), </a:t>
            </a:r>
          </a:p>
          <a:p>
            <a:pPr algn="just">
              <a:lnSpc>
                <a:spcPct val="107000"/>
              </a:lnSpc>
              <a:spcAft>
                <a:spcPts val="496"/>
              </a:spcAft>
              <a:buFont typeface="Wingdings" panose="05000000000000000000" pitchFamily="2" charset="2"/>
              <a:buChar char="Ø"/>
            </a:pPr>
            <a:r>
              <a:rPr lang="el-GR" sz="1736" dirty="0">
                <a:latin typeface="Candara" panose="020E0502030303020204" pitchFamily="34" charset="0"/>
                <a:ea typeface="Times New Roman" panose="02020603050405020304" pitchFamily="18" charset="0"/>
                <a:cs typeface="Segoe UI" panose="020B0502040204020203" pitchFamily="34" charset="0"/>
              </a:rPr>
              <a:t>ποιες είναι οι συνέπειες για τους καταγγελλόμενους ως θύτες και ποιες οι διαδικασίες διερεύνησης των αναφορών και καταγγελιών, </a:t>
            </a:r>
          </a:p>
          <a:p>
            <a:pPr algn="just">
              <a:lnSpc>
                <a:spcPct val="107000"/>
              </a:lnSpc>
              <a:spcAft>
                <a:spcPts val="496"/>
              </a:spcAft>
              <a:buFont typeface="Wingdings" panose="05000000000000000000" pitchFamily="2" charset="2"/>
              <a:buChar char="Ø"/>
            </a:pPr>
            <a:r>
              <a:rPr lang="el-GR" sz="1736" dirty="0">
                <a:latin typeface="Candara" panose="020E0502030303020204" pitchFamily="34" charset="0"/>
                <a:ea typeface="Times New Roman" panose="02020603050405020304" pitchFamily="18" charset="0"/>
                <a:cs typeface="Segoe UI" panose="020B0502040204020203" pitchFamily="34" charset="0"/>
              </a:rPr>
              <a:t>ποιοι είναι οι αρμόδιοι φορείς για τη διερεύνηση κ.λπ. </a:t>
            </a:r>
            <a:endParaRPr lang="en-US" sz="1736"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2" name="Google Shape;64;p14">
            <a:extLst>
              <a:ext uri="{FF2B5EF4-FFF2-40B4-BE49-F238E27FC236}">
                <a16:creationId xmlns:a16="http://schemas.microsoft.com/office/drawing/2014/main" id="{CEACC819-A0E0-9684-AD1B-2BAEF34D8194}"/>
              </a:ext>
            </a:extLst>
          </p:cNvPr>
          <p:cNvPicPr preferRelativeResize="0"/>
          <p:nvPr/>
        </p:nvPicPr>
        <p:blipFill>
          <a:blip r:embed="rId2">
            <a:alphaModFix/>
          </a:blip>
          <a:stretch>
            <a:fillRect/>
          </a:stretch>
        </p:blipFill>
        <p:spPr>
          <a:xfrm>
            <a:off x="440753" y="227717"/>
            <a:ext cx="1031775" cy="155518"/>
          </a:xfrm>
          <a:prstGeom prst="rect">
            <a:avLst/>
          </a:prstGeom>
          <a:noFill/>
          <a:ln>
            <a:noFill/>
          </a:ln>
        </p:spPr>
      </p:pic>
    </p:spTree>
    <p:extLst>
      <p:ext uri="{BB962C8B-B14F-4D97-AF65-F5344CB8AC3E}">
        <p14:creationId xmlns:p14="http://schemas.microsoft.com/office/powerpoint/2010/main" val="7248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3906F1-D375-844C-5BC4-8E4917A90C82}"/>
              </a:ext>
            </a:extLst>
          </p:cNvPr>
          <p:cNvSpPr>
            <a:spLocks noGrp="1"/>
          </p:cNvSpPr>
          <p:nvPr>
            <p:ph type="title"/>
          </p:nvPr>
        </p:nvSpPr>
        <p:spPr/>
        <p:txBody>
          <a:bodyPr>
            <a:normAutofit fontScale="90000"/>
          </a:bodyPr>
          <a:lstStyle/>
          <a:p>
            <a:pPr algn="ctr"/>
            <a:r>
              <a:rPr lang="el-GR" sz="2200" dirty="0">
                <a:solidFill>
                  <a:srgbClr val="7030A0"/>
                </a:solidFill>
                <a:latin typeface="Segoe UI" panose="020B0502040204020203" pitchFamily="34" charset="0"/>
                <a:cs typeface="Segoe UI" panose="020B0502040204020203" pitchFamily="34" charset="0"/>
              </a:rPr>
              <a:t>Τι σημαίνουν στην πράξη οι κατευθυντήριες αρχές;</a:t>
            </a:r>
            <a:br>
              <a:rPr lang="el-GR" sz="2200" dirty="0">
                <a:solidFill>
                  <a:srgbClr val="7030A0"/>
                </a:solidFill>
                <a:latin typeface="Segoe UI" panose="020B0502040204020203" pitchFamily="34" charset="0"/>
                <a:cs typeface="Segoe UI" panose="020B0502040204020203" pitchFamily="34" charset="0"/>
              </a:rPr>
            </a:br>
            <a:br>
              <a:rPr lang="en-US" dirty="0">
                <a:solidFill>
                  <a:schemeClr val="tx1"/>
                </a:solidFill>
                <a:latin typeface="Segoe UI" panose="020B0502040204020203" pitchFamily="34" charset="0"/>
                <a:cs typeface="Segoe UI" panose="020B0502040204020203" pitchFamily="34" charset="0"/>
              </a:rPr>
            </a:br>
            <a:endParaRPr lang="el-GR" dirty="0"/>
          </a:p>
        </p:txBody>
      </p:sp>
      <p:sp>
        <p:nvSpPr>
          <p:cNvPr id="3" name="Θέση κειμένου 2">
            <a:extLst>
              <a:ext uri="{FF2B5EF4-FFF2-40B4-BE49-F238E27FC236}">
                <a16:creationId xmlns:a16="http://schemas.microsoft.com/office/drawing/2014/main" id="{441D0929-5016-6579-4D8B-B9C93388554D}"/>
              </a:ext>
            </a:extLst>
          </p:cNvPr>
          <p:cNvSpPr>
            <a:spLocks noGrp="1"/>
          </p:cNvSpPr>
          <p:nvPr>
            <p:ph type="body" idx="1"/>
          </p:nvPr>
        </p:nvSpPr>
        <p:spPr/>
        <p:txBody>
          <a:bodyPr>
            <a:normAutofit fontScale="85000" lnSpcReduction="10000"/>
          </a:bodyPr>
          <a:lstStyle/>
          <a:p>
            <a:pPr marL="342900" marR="0" lvl="0" indent="-342900">
              <a:lnSpc>
                <a:spcPct val="150000"/>
              </a:lnSpc>
              <a:spcBef>
                <a:spcPts val="0"/>
              </a:spcBef>
              <a:spcAft>
                <a:spcPts val="0"/>
              </a:spcAft>
              <a:buFont typeface="Arial" panose="020B0604020202020204" pitchFamily="34" charset="0"/>
              <a:buChar char="•"/>
              <a:tabLst>
                <a:tab pos="457200" algn="l"/>
              </a:tabLst>
            </a:pPr>
            <a:r>
              <a:rPr lang="el-GR" sz="1800" b="0" dirty="0">
                <a:solidFill>
                  <a:schemeClr val="tx1"/>
                </a:solidFill>
                <a:effectLst/>
                <a:latin typeface="Segoe UI" panose="020B0502040204020203" pitchFamily="34" charset="0"/>
                <a:cs typeface="Segoe UI" panose="020B0502040204020203" pitchFamily="34" charset="0"/>
              </a:rPr>
              <a:t>Εξασφαλίζουμε τη σωματική ασφάλεια της επιζώσας/ του επιζώντα. </a:t>
            </a:r>
            <a:endParaRPr lang="en-US" sz="1800" b="0" dirty="0">
              <a:solidFill>
                <a:schemeClr val="tx1"/>
              </a:solidFill>
              <a:effectLst/>
              <a:latin typeface="Segoe UI" panose="020B0502040204020203" pitchFamily="34" charset="0"/>
              <a:cs typeface="Segoe UI" panose="020B0502040204020203" pitchFamily="34"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el-GR" sz="1800" b="0" dirty="0">
                <a:solidFill>
                  <a:schemeClr val="tx1"/>
                </a:solidFill>
                <a:effectLst/>
                <a:latin typeface="Segoe UI" panose="020B0502040204020203" pitchFamily="34" charset="0"/>
                <a:cs typeface="Segoe UI" panose="020B0502040204020203" pitchFamily="34" charset="0"/>
              </a:rPr>
              <a:t>Εγγυόμαστε την εμπιστευτικότητα. </a:t>
            </a:r>
            <a:endParaRPr lang="en-US" sz="1800" b="0" dirty="0">
              <a:solidFill>
                <a:schemeClr val="tx1"/>
              </a:solidFill>
              <a:effectLst/>
              <a:latin typeface="Segoe UI" panose="020B0502040204020203" pitchFamily="34" charset="0"/>
              <a:cs typeface="Segoe UI" panose="020B0502040204020203" pitchFamily="34" charset="0"/>
            </a:endParaRPr>
          </a:p>
          <a:p>
            <a:pPr marL="342900" marR="0" lvl="0" indent="-342900" algn="just">
              <a:lnSpc>
                <a:spcPct val="150000"/>
              </a:lnSpc>
              <a:spcBef>
                <a:spcPts val="0"/>
              </a:spcBef>
              <a:spcAft>
                <a:spcPts val="0"/>
              </a:spcAft>
              <a:buFont typeface="Arial" panose="020B0604020202020204" pitchFamily="34" charset="0"/>
              <a:buChar char="•"/>
              <a:tabLst>
                <a:tab pos="457200" algn="l"/>
              </a:tabLst>
            </a:pPr>
            <a:r>
              <a:rPr lang="el-GR" sz="1800" b="0" dirty="0">
                <a:solidFill>
                  <a:schemeClr val="tx1"/>
                </a:solidFill>
                <a:effectLst/>
                <a:latin typeface="Segoe UI" panose="020B0502040204020203" pitchFamily="34" charset="0"/>
                <a:cs typeface="Segoe UI" panose="020B0502040204020203" pitchFamily="34" charset="0"/>
              </a:rPr>
              <a:t>Σεβόμαστε τις επιθυμίες, τα δικαιώματα και την αξιοπρέπεια της επιζώσας/ του επιζώντα </a:t>
            </a:r>
            <a:endParaRPr lang="en-US" sz="1800" b="0" dirty="0">
              <a:solidFill>
                <a:schemeClr val="tx1"/>
              </a:solidFill>
              <a:effectLst/>
              <a:latin typeface="Segoe UI" panose="020B0502040204020203" pitchFamily="34" charset="0"/>
              <a:cs typeface="Segoe UI" panose="020B0502040204020203" pitchFamily="34" charset="0"/>
            </a:endParaRPr>
          </a:p>
          <a:p>
            <a:pPr marL="342900" marR="0" lvl="0" indent="-342900" algn="just">
              <a:lnSpc>
                <a:spcPct val="150000"/>
              </a:lnSpc>
              <a:spcBef>
                <a:spcPts val="0"/>
              </a:spcBef>
              <a:spcAft>
                <a:spcPts val="0"/>
              </a:spcAft>
              <a:buFont typeface="Arial" panose="020B0604020202020204" pitchFamily="34" charset="0"/>
              <a:buChar char="•"/>
              <a:tabLst>
                <a:tab pos="457200" algn="l"/>
              </a:tabLst>
            </a:pPr>
            <a:r>
              <a:rPr lang="el-GR" sz="1800" b="0" dirty="0">
                <a:solidFill>
                  <a:schemeClr val="tx1"/>
                </a:solidFill>
                <a:effectLst/>
                <a:latin typeface="Segoe UI" panose="020B0502040204020203" pitchFamily="34" charset="0"/>
                <a:cs typeface="Segoe UI" panose="020B0502040204020203" pitchFamily="34" charset="0"/>
              </a:rPr>
              <a:t>Λαμβάνουμε υπόψη το καλύτερο συμφέρον του παιδιού όταν καταλήγουμε σε κατάλληλο σχέδιο δράσης με στόχο την πρόληψη ή την απόκριση σε ένα περιστατικό βίας που βασίζεται στο φύλο. </a:t>
            </a:r>
            <a:endParaRPr lang="en-US" sz="1800" b="0" dirty="0">
              <a:solidFill>
                <a:schemeClr val="tx1"/>
              </a:solidFill>
              <a:effectLst/>
              <a:latin typeface="Segoe UI" panose="020B0502040204020203" pitchFamily="34" charset="0"/>
              <a:cs typeface="Segoe UI" panose="020B0502040204020203" pitchFamily="34"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el-GR" sz="1800" b="0" dirty="0">
                <a:solidFill>
                  <a:schemeClr val="tx1"/>
                </a:solidFill>
                <a:effectLst/>
                <a:latin typeface="Segoe UI" panose="020B0502040204020203" pitchFamily="34" charset="0"/>
                <a:cs typeface="Segoe UI" panose="020B0502040204020203" pitchFamily="34" charset="0"/>
              </a:rPr>
              <a:t>Διασφαλίζουμε την αρχή της μη διάκρισης. </a:t>
            </a:r>
            <a:endParaRPr lang="en-US" sz="1800" b="0" dirty="0">
              <a:solidFill>
                <a:schemeClr val="tx1"/>
              </a:solidFill>
              <a:effectLst/>
              <a:latin typeface="Segoe UI" panose="020B0502040204020203" pitchFamily="34" charset="0"/>
              <a:cs typeface="Segoe UI" panose="020B0502040204020203" pitchFamily="34"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el-GR" sz="1800" b="0" dirty="0">
                <a:solidFill>
                  <a:schemeClr val="tx1"/>
                </a:solidFill>
                <a:effectLst/>
                <a:latin typeface="Segoe UI" panose="020B0502040204020203" pitchFamily="34" charset="0"/>
                <a:cs typeface="Segoe UI" panose="020B0502040204020203" pitchFamily="34" charset="0"/>
              </a:rPr>
              <a:t>ΛΑΜΒΑΝΟΥΜΕ ΤΗΝ ΣΥΓΚΑΤΑΘΕΣΗ ΤΟΥ ΑΤΟΜΟΥ!</a:t>
            </a:r>
            <a:endParaRPr lang="en-US" sz="1800" b="0" dirty="0">
              <a:solidFill>
                <a:schemeClr val="tx1"/>
              </a:solidFill>
              <a:effectLst/>
              <a:latin typeface="Segoe UI" panose="020B0502040204020203" pitchFamily="34" charset="0"/>
              <a:cs typeface="Segoe UI" panose="020B0502040204020203" pitchFamily="34" charset="0"/>
            </a:endParaRPr>
          </a:p>
          <a:p>
            <a:pPr marL="0" marR="0" indent="0" algn="just">
              <a:lnSpc>
                <a:spcPct val="107000"/>
              </a:lnSpc>
              <a:spcBef>
                <a:spcPts val="0"/>
              </a:spcBef>
              <a:spcAft>
                <a:spcPts val="0"/>
              </a:spcAft>
              <a:buNone/>
            </a:pPr>
            <a:r>
              <a:rPr lang="el-GR" sz="900" dirty="0">
                <a:effectLst/>
              </a:rPr>
              <a:t> </a:t>
            </a:r>
            <a:endParaRPr lang="el-GR" dirty="0"/>
          </a:p>
        </p:txBody>
      </p:sp>
      <p:pic>
        <p:nvPicPr>
          <p:cNvPr id="4" name="Google Shape;64;p14">
            <a:extLst>
              <a:ext uri="{FF2B5EF4-FFF2-40B4-BE49-F238E27FC236}">
                <a16:creationId xmlns:a16="http://schemas.microsoft.com/office/drawing/2014/main" id="{718D8C75-6CDF-875E-16BD-D73D6A3E6721}"/>
              </a:ext>
            </a:extLst>
          </p:cNvPr>
          <p:cNvPicPr preferRelativeResize="0"/>
          <p:nvPr/>
        </p:nvPicPr>
        <p:blipFill>
          <a:blip r:embed="rId2">
            <a:alphaModFix/>
          </a:blip>
          <a:stretch>
            <a:fillRect/>
          </a:stretch>
        </p:blipFill>
        <p:spPr>
          <a:xfrm>
            <a:off x="440753" y="227717"/>
            <a:ext cx="1031775" cy="155518"/>
          </a:xfrm>
          <a:prstGeom prst="rect">
            <a:avLst/>
          </a:prstGeom>
          <a:noFill/>
          <a:ln>
            <a:noFill/>
          </a:ln>
        </p:spPr>
      </p:pic>
    </p:spTree>
    <p:extLst>
      <p:ext uri="{BB962C8B-B14F-4D97-AF65-F5344CB8AC3E}">
        <p14:creationId xmlns:p14="http://schemas.microsoft.com/office/powerpoint/2010/main" val="201525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1A30BF-4FF6-C649-73C0-F834F9A4ADA6}"/>
              </a:ext>
            </a:extLst>
          </p:cNvPr>
          <p:cNvSpPr>
            <a:spLocks noGrp="1"/>
          </p:cNvSpPr>
          <p:nvPr>
            <p:ph type="title"/>
          </p:nvPr>
        </p:nvSpPr>
        <p:spPr/>
        <p:txBody>
          <a:bodyPr>
            <a:normAutofit/>
          </a:bodyPr>
          <a:lstStyle/>
          <a:p>
            <a:pPr algn="r"/>
            <a:r>
              <a:rPr lang="el-GR" sz="2400" dirty="0">
                <a:solidFill>
                  <a:srgbClr val="7030A0"/>
                </a:solidFill>
              </a:rPr>
              <a:t>Εν είδη επιλόγου </a:t>
            </a:r>
          </a:p>
        </p:txBody>
      </p:sp>
      <p:sp>
        <p:nvSpPr>
          <p:cNvPr id="4" name="Rectangle 1">
            <a:extLst>
              <a:ext uri="{FF2B5EF4-FFF2-40B4-BE49-F238E27FC236}">
                <a16:creationId xmlns:a16="http://schemas.microsoft.com/office/drawing/2014/main" id="{F83251C0-D6E0-EBFE-CD88-BCA30A6F7CA3}"/>
              </a:ext>
            </a:extLst>
          </p:cNvPr>
          <p:cNvSpPr>
            <a:spLocks noGrp="1" noChangeArrowheads="1"/>
          </p:cNvSpPr>
          <p:nvPr>
            <p:ph type="body" idx="1"/>
          </p:nvPr>
        </p:nvSpPr>
        <p:spPr bwMode="auto">
          <a:xfrm>
            <a:off x="257705" y="1449754"/>
            <a:ext cx="654130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Η αντιμετώπιση των πολλαπλών διακρίσεων με βάση το φύλο και ιδιαιτέρως η επίγνωση των </a:t>
            </a:r>
            <a:r>
              <a:rPr lang="el-GR" altLang="el-GR" sz="1600" dirty="0">
                <a:solidFill>
                  <a:schemeClr val="tx1"/>
                </a:solidFill>
                <a:latin typeface="Segoe UI" panose="020B0502040204020203" pitchFamily="34" charset="0"/>
                <a:ea typeface="Calibri" panose="020F0502020204030204" pitchFamily="34" charset="0"/>
                <a:cs typeface="Segoe UI" panose="020B0502040204020203" pitchFamily="34" charset="0"/>
              </a:rPr>
              <a:t>θέσεων εξουσίας που είναι άνισα κατανεμημένες στο εσωτερικό μιας ακαδημαϊκής κοινότητας προϋποθέτει τη σταθερή επιδίωξη όλων των μερών που την συναποτελούν, να</a:t>
            </a:r>
            <a:r>
              <a:rPr kumimoji="0" lang="el-GR" altLang="el-GR"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ανακαλύπτουμε διαρκώς τις συνθήκες που μας διαμορφώνουν και δεν είμαστε σε θέση να διανοηθούμε απολύτως και στο σύνολό τους, εφόσον αυτή η διαμόρφωση συνεχίζει να συμβαίνει.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Ωστόσο ας επιλέξουμε την </a:t>
            </a:r>
            <a:r>
              <a:rPr kumimoji="0" lang="el-GR" altLang="el-G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Segoe UI" panose="020B0502040204020203" pitchFamily="34" charset="0"/>
              </a:rPr>
              <a:t>«</a:t>
            </a:r>
            <a:r>
              <a:rPr kumimoji="0" lang="el-GR" altLang="el-GR"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ανησυχία</a:t>
            </a:r>
            <a:r>
              <a:rPr kumimoji="0" lang="el-GR" altLang="el-G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Segoe UI" panose="020B0502040204020203" pitchFamily="34" charset="0"/>
              </a:rPr>
              <a:t>»</a:t>
            </a:r>
            <a:r>
              <a:rPr kumimoji="0" lang="el-GR" altLang="el-GR"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της κίνησης και της διαρκούς διερώτησης από την </a:t>
            </a:r>
            <a:r>
              <a:rPr kumimoji="0" lang="el-GR" altLang="el-G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Segoe UI" panose="020B0502040204020203" pitchFamily="34" charset="0"/>
              </a:rPr>
              <a:t>«</a:t>
            </a:r>
            <a:r>
              <a:rPr kumimoji="0" lang="el-GR" altLang="el-GR"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ησυχία</a:t>
            </a:r>
            <a:r>
              <a:rPr kumimoji="0" lang="el-GR" altLang="el-G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Segoe UI" panose="020B0502040204020203" pitchFamily="34" charset="0"/>
              </a:rPr>
              <a:t>»</a:t>
            </a:r>
            <a:r>
              <a:rPr kumimoji="0" lang="el-GR" altLang="el-GR"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του κλεισίματος.</a:t>
            </a:r>
            <a:endParaRPr kumimoji="0" lang="el-GR" altLang="el-GR" sz="1600" b="1" i="0" u="none" strike="noStrike" cap="none" normalizeH="0" baseline="0" dirty="0">
              <a:ln>
                <a:noFill/>
              </a:ln>
              <a:solidFill>
                <a:srgbClr val="7030A0"/>
              </a:solidFill>
              <a:effectLst/>
              <a:latin typeface="Segoe UI" panose="020B0502040204020203" pitchFamily="34" charset="0"/>
              <a:ea typeface="Calibri" panose="020F0502020204030204" pitchFamily="34" charset="0"/>
              <a:cs typeface="Segoe UI" panose="020B0502040204020203"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br>
              <a:rPr kumimoji="0" lang="el-GR" altLang="el-GR" sz="1000" b="1" i="0" u="none" strike="noStrike" cap="none" normalizeH="0" baseline="0" dirty="0">
                <a:ln>
                  <a:noFill/>
                </a:ln>
                <a:solidFill>
                  <a:srgbClr val="7030A0"/>
                </a:solidFill>
                <a:effectLst/>
                <a:latin typeface="Segoe UI" panose="020B0502040204020203" pitchFamily="34" charset="0"/>
                <a:ea typeface="Calibri" panose="020F0502020204030204" pitchFamily="34" charset="0"/>
                <a:cs typeface="Segoe UI" panose="020B0502040204020203" pitchFamily="34" charset="0"/>
              </a:rPr>
            </a:br>
            <a:endParaRPr kumimoji="0" lang="el-GR" altLang="el-GR" sz="4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5" name="Google Shape;64;p14">
            <a:extLst>
              <a:ext uri="{FF2B5EF4-FFF2-40B4-BE49-F238E27FC236}">
                <a16:creationId xmlns:a16="http://schemas.microsoft.com/office/drawing/2014/main" id="{F2F533AE-89D2-26F5-7AAE-E0ECBDA35F02}"/>
              </a:ext>
            </a:extLst>
          </p:cNvPr>
          <p:cNvPicPr preferRelativeResize="0"/>
          <p:nvPr/>
        </p:nvPicPr>
        <p:blipFill>
          <a:blip r:embed="rId2">
            <a:alphaModFix/>
          </a:blip>
          <a:stretch>
            <a:fillRect/>
          </a:stretch>
        </p:blipFill>
        <p:spPr>
          <a:xfrm>
            <a:off x="440753" y="227717"/>
            <a:ext cx="1031775" cy="155518"/>
          </a:xfrm>
          <a:prstGeom prst="rect">
            <a:avLst/>
          </a:prstGeom>
          <a:noFill/>
          <a:ln>
            <a:noFill/>
          </a:ln>
        </p:spPr>
      </p:pic>
    </p:spTree>
    <p:extLst>
      <p:ext uri="{BB962C8B-B14F-4D97-AF65-F5344CB8AC3E}">
        <p14:creationId xmlns:p14="http://schemas.microsoft.com/office/powerpoint/2010/main" val="2399980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422"/>
            <a:ext cx="7560003" cy="5345158"/>
          </a:xfrm>
          <a:prstGeom prst="rect">
            <a:avLst/>
          </a:prstGeom>
          <a:noFill/>
          <a:ln>
            <a:noFill/>
          </a:ln>
        </p:spPr>
      </p:pic>
      <p:sp>
        <p:nvSpPr>
          <p:cNvPr id="2" name="TextBox 1">
            <a:extLst>
              <a:ext uri="{FF2B5EF4-FFF2-40B4-BE49-F238E27FC236}">
                <a16:creationId xmlns:a16="http://schemas.microsoft.com/office/drawing/2014/main" id="{378CAD2F-3715-46D5-88B6-675A68DDFF23}"/>
              </a:ext>
            </a:extLst>
          </p:cNvPr>
          <p:cNvSpPr txBox="1"/>
          <p:nvPr/>
        </p:nvSpPr>
        <p:spPr>
          <a:xfrm>
            <a:off x="412955" y="1371600"/>
            <a:ext cx="3259394" cy="707886"/>
          </a:xfrm>
          <a:prstGeom prst="rect">
            <a:avLst/>
          </a:prstGeom>
          <a:noFill/>
        </p:spPr>
        <p:txBody>
          <a:bodyPr wrap="square" rtlCol="0">
            <a:spAutoFit/>
          </a:bodyPr>
          <a:lstStyle/>
          <a:p>
            <a:r>
              <a:rPr lang="en-US" sz="4000" dirty="0">
                <a:solidFill>
                  <a:schemeClr val="bg1"/>
                </a:solidFill>
                <a:latin typeface="Open Sans" pitchFamily="2" charset="0"/>
                <a:ea typeface="Open Sans" pitchFamily="2" charset="0"/>
                <a:cs typeface="Open Sans" pitchFamily="2" charset="0"/>
              </a:rPr>
              <a:t> </a:t>
            </a:r>
          </a:p>
        </p:txBody>
      </p:sp>
      <p:sp>
        <p:nvSpPr>
          <p:cNvPr id="5" name="TextBox 4">
            <a:extLst>
              <a:ext uri="{FF2B5EF4-FFF2-40B4-BE49-F238E27FC236}">
                <a16:creationId xmlns:a16="http://schemas.microsoft.com/office/drawing/2014/main" id="{C9ECBDDB-3B5D-42F9-8993-9EAB3D361A64}"/>
              </a:ext>
            </a:extLst>
          </p:cNvPr>
          <p:cNvSpPr txBox="1"/>
          <p:nvPr/>
        </p:nvSpPr>
        <p:spPr>
          <a:xfrm>
            <a:off x="412955" y="1445340"/>
            <a:ext cx="3583858" cy="1631216"/>
          </a:xfrm>
          <a:prstGeom prst="rect">
            <a:avLst/>
          </a:prstGeom>
          <a:noFill/>
        </p:spPr>
        <p:txBody>
          <a:bodyPr wrap="square" rtlCol="0">
            <a:spAutoFit/>
          </a:bodyPr>
          <a:lstStyle/>
          <a:p>
            <a:r>
              <a:rPr lang="el-GR" sz="3600" dirty="0">
                <a:solidFill>
                  <a:schemeClr val="bg1"/>
                </a:solidFill>
                <a:latin typeface="Open Sans" pitchFamily="2" charset="0"/>
                <a:ea typeface="Open Sans" pitchFamily="2" charset="0"/>
                <a:cs typeface="Open Sans" pitchFamily="2" charset="0"/>
              </a:rPr>
              <a:t>Ευχαριστούμε</a:t>
            </a:r>
          </a:p>
          <a:p>
            <a:endParaRPr lang="el-GR" sz="3600" dirty="0">
              <a:solidFill>
                <a:schemeClr val="bg1"/>
              </a:solidFill>
              <a:latin typeface="Open Sans" pitchFamily="2" charset="0"/>
              <a:ea typeface="Open Sans" pitchFamily="2" charset="0"/>
              <a:cs typeface="Open Sans" pitchFamily="2" charset="0"/>
            </a:endParaRPr>
          </a:p>
          <a:p>
            <a:endParaRPr lang="el-GR" sz="2800" dirty="0">
              <a:solidFill>
                <a:schemeClr val="bg1"/>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522549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138516" y="227719"/>
            <a:ext cx="5163824" cy="2934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l-GR" sz="1400" b="1" dirty="0">
                <a:solidFill>
                  <a:srgbClr val="7030A0"/>
                </a:solidFill>
                <a:latin typeface="Segoe UI Light" panose="020B0502040204020203" pitchFamily="34" charset="0"/>
                <a:ea typeface="+mn-ea"/>
                <a:cs typeface="Segoe UI Light" panose="020B0502040204020203" pitchFamily="34" charset="0"/>
              </a:rPr>
              <a:t>ΕΚΔΗΛΩΣΗ ΓΙΑ ΤΗΝ ΕΞΑΛΕΙΨΗ ΤΗΣ ΕΜΦΥΛΗΣ ΒΙΑΣ ΣΤΑ ΑΕΙ </a:t>
            </a:r>
            <a:br>
              <a:rPr lang="el-GR" sz="1400" b="1" dirty="0">
                <a:solidFill>
                  <a:srgbClr val="7030A0"/>
                </a:solidFill>
                <a:latin typeface="Segoe UI Light" panose="020B0502040204020203" pitchFamily="34" charset="0"/>
                <a:ea typeface="+mn-ea"/>
                <a:cs typeface="Segoe UI Light" panose="020B0502040204020203" pitchFamily="34" charset="0"/>
              </a:rPr>
            </a:br>
            <a:r>
              <a:rPr lang="el-GR" sz="1400" b="1" dirty="0">
                <a:solidFill>
                  <a:srgbClr val="7030A0"/>
                </a:solidFill>
                <a:latin typeface="Segoe UI Light" panose="020B0502040204020203" pitchFamily="34" charset="0"/>
                <a:ea typeface="+mn-ea"/>
                <a:cs typeface="Segoe UI Light" panose="020B0502040204020203" pitchFamily="34" charset="0"/>
              </a:rPr>
              <a:t>ΕΘΝΙΚΟ ΜΕΤΣΟΒΙΟ ΠΟΛΥΤΕΧΝΕΙΟ </a:t>
            </a:r>
            <a:endParaRPr sz="1400" b="1" dirty="0">
              <a:solidFill>
                <a:srgbClr val="7030A0"/>
              </a:solidFill>
              <a:latin typeface="Segoe UI Light" panose="020B0502040204020203" pitchFamily="34" charset="0"/>
              <a:ea typeface="+mn-ea"/>
              <a:cs typeface="Segoe UI Light" panose="020B0502040204020203" pitchFamily="34" charset="0"/>
            </a:endParaRPr>
          </a:p>
        </p:txBody>
      </p:sp>
      <p:sp>
        <p:nvSpPr>
          <p:cNvPr id="63" name="Google Shape;63;p14"/>
          <p:cNvSpPr txBox="1">
            <a:spLocks noGrp="1"/>
          </p:cNvSpPr>
          <p:nvPr>
            <p:ph type="body" idx="1"/>
          </p:nvPr>
        </p:nvSpPr>
        <p:spPr>
          <a:xfrm>
            <a:off x="353961" y="1717526"/>
            <a:ext cx="6231194" cy="955824"/>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l-GR" sz="1800" b="1" dirty="0">
                <a:solidFill>
                  <a:srgbClr val="000000"/>
                </a:solidFill>
                <a:effectLst/>
                <a:latin typeface="Segoe UI Symbol" panose="020B0502040204020203" pitchFamily="34" charset="0"/>
                <a:ea typeface="Segoe UI Symbol" panose="020B0502040204020203" pitchFamily="34" charset="0"/>
                <a:cs typeface="Times New Roman" panose="02020603050405020304" pitchFamily="18" charset="0"/>
              </a:rPr>
              <a:t>Η εμπειρία του Κέντρου Διοτίμα για την πρόληψη της </a:t>
            </a:r>
            <a:r>
              <a:rPr lang="el-GR" sz="1800" b="1" dirty="0" err="1">
                <a:solidFill>
                  <a:srgbClr val="000000"/>
                </a:solidFill>
                <a:effectLst/>
                <a:latin typeface="Segoe UI Symbol" panose="020B0502040204020203" pitchFamily="34" charset="0"/>
                <a:ea typeface="Segoe UI Symbol" panose="020B0502040204020203" pitchFamily="34" charset="0"/>
                <a:cs typeface="Times New Roman" panose="02020603050405020304" pitchFamily="18" charset="0"/>
              </a:rPr>
              <a:t>έμφυλης</a:t>
            </a:r>
            <a:r>
              <a:rPr lang="el-GR" sz="1800" b="1" dirty="0">
                <a:solidFill>
                  <a:srgbClr val="000000"/>
                </a:solidFill>
                <a:effectLst/>
                <a:latin typeface="Segoe UI Symbol" panose="020B0502040204020203" pitchFamily="34" charset="0"/>
                <a:ea typeface="Segoe UI Symbol" panose="020B0502040204020203" pitchFamily="34" charset="0"/>
                <a:cs typeface="Times New Roman" panose="02020603050405020304" pitchFamily="18" charset="0"/>
              </a:rPr>
              <a:t> βίας και την υποστήριξη επιζωσών/ επιζώντων</a:t>
            </a:r>
            <a:endParaRPr sz="2600" dirty="0">
              <a:solidFill>
                <a:srgbClr val="783CBD"/>
              </a:solidFill>
              <a:latin typeface="Segoe UI Symbol" panose="020B0502040204020203" pitchFamily="34" charset="0"/>
              <a:ea typeface="Segoe UI Symbol" panose="020B0502040204020203" pitchFamily="34" charset="0"/>
              <a:cs typeface="Open Sans"/>
              <a:sym typeface="Open Sans"/>
            </a:endParaRPr>
          </a:p>
        </p:txBody>
      </p:sp>
      <p:pic>
        <p:nvPicPr>
          <p:cNvPr id="64" name="Google Shape;64;p14"/>
          <p:cNvPicPr preferRelativeResize="0"/>
          <p:nvPr/>
        </p:nvPicPr>
        <p:blipFill>
          <a:blip r:embed="rId3">
            <a:alphaModFix/>
          </a:blip>
          <a:stretch>
            <a:fillRect/>
          </a:stretch>
        </p:blipFill>
        <p:spPr>
          <a:xfrm>
            <a:off x="440753" y="227717"/>
            <a:ext cx="1031775" cy="155518"/>
          </a:xfrm>
          <a:prstGeom prst="rect">
            <a:avLst/>
          </a:prstGeom>
          <a:noFill/>
          <a:ln>
            <a:noFill/>
          </a:ln>
        </p:spPr>
      </p:pic>
      <p:sp>
        <p:nvSpPr>
          <p:cNvPr id="3" name="TextBox 2">
            <a:extLst>
              <a:ext uri="{FF2B5EF4-FFF2-40B4-BE49-F238E27FC236}">
                <a16:creationId xmlns:a16="http://schemas.microsoft.com/office/drawing/2014/main" id="{AF28A37D-93E5-2855-3EFD-D4460799C7A1}"/>
              </a:ext>
            </a:extLst>
          </p:cNvPr>
          <p:cNvSpPr txBox="1"/>
          <p:nvPr/>
        </p:nvSpPr>
        <p:spPr>
          <a:xfrm>
            <a:off x="1889637" y="2257647"/>
            <a:ext cx="3779274" cy="1569660"/>
          </a:xfrm>
          <a:prstGeom prst="rect">
            <a:avLst/>
          </a:prstGeom>
          <a:noFill/>
        </p:spPr>
        <p:txBody>
          <a:bodyPr wrap="square">
            <a:spAutoFit/>
          </a:bodyPr>
          <a:lstStyle/>
          <a:p>
            <a:pPr algn="r"/>
            <a:endParaRPr kumimoji="0" lang="el-GR" sz="1600" b="1" i="1" u="none" strike="noStrike" kern="0" cap="none" spc="0" normalizeH="0" baseline="0" noProof="0" dirty="0">
              <a:ln>
                <a:noFill/>
              </a:ln>
              <a:solidFill>
                <a:srgbClr val="7030A0"/>
              </a:solidFill>
              <a:effectLst/>
              <a:uLnTx/>
              <a:uFillTx/>
              <a:latin typeface="Segoe UI Light" panose="020B0502040204020203" pitchFamily="34" charset="0"/>
              <a:ea typeface="+mn-ea"/>
              <a:cs typeface="Segoe UI Light" panose="020B0502040204020203" pitchFamily="34" charset="0"/>
              <a:sym typeface="Arial"/>
            </a:endParaRPr>
          </a:p>
          <a:p>
            <a:pPr algn="r"/>
            <a:endParaRPr lang="el-GR" sz="1600" b="1" i="1" dirty="0">
              <a:solidFill>
                <a:srgbClr val="7030A0"/>
              </a:solidFill>
              <a:latin typeface="Segoe UI Light" panose="020B0502040204020203" pitchFamily="34" charset="0"/>
              <a:ea typeface="+mn-ea"/>
              <a:cs typeface="Segoe UI Light" panose="020B0502040204020203" pitchFamily="34" charset="0"/>
            </a:endParaRPr>
          </a:p>
          <a:p>
            <a:pPr algn="r"/>
            <a:endParaRPr kumimoji="0" lang="el-GR" sz="1600" b="1" i="1" u="none" strike="noStrike" kern="0" cap="none" spc="0" normalizeH="0" baseline="0" noProof="0" dirty="0">
              <a:ln>
                <a:noFill/>
              </a:ln>
              <a:solidFill>
                <a:srgbClr val="7030A0"/>
              </a:solidFill>
              <a:effectLst/>
              <a:uLnTx/>
              <a:uFillTx/>
              <a:latin typeface="Segoe UI Light" panose="020B0502040204020203" pitchFamily="34" charset="0"/>
              <a:ea typeface="+mn-ea"/>
              <a:cs typeface="Segoe UI Light" panose="020B0502040204020203" pitchFamily="34" charset="0"/>
              <a:sym typeface="Arial"/>
            </a:endParaRPr>
          </a:p>
          <a:p>
            <a:pPr algn="r"/>
            <a:endParaRPr lang="el-GR" sz="1600" b="1" i="1" dirty="0">
              <a:solidFill>
                <a:srgbClr val="7030A0"/>
              </a:solidFill>
              <a:latin typeface="Segoe UI Light" panose="020B0502040204020203" pitchFamily="34" charset="0"/>
              <a:ea typeface="+mn-ea"/>
              <a:cs typeface="Segoe UI Light" panose="020B0502040204020203" pitchFamily="34" charset="0"/>
            </a:endParaRPr>
          </a:p>
          <a:p>
            <a:pPr algn="r"/>
            <a:endParaRPr kumimoji="0" lang="el-GR" sz="1600" b="1" i="1" u="none" strike="noStrike" kern="0" cap="none" spc="0" normalizeH="0" baseline="0" noProof="0" dirty="0">
              <a:ln>
                <a:noFill/>
              </a:ln>
              <a:solidFill>
                <a:srgbClr val="7030A0"/>
              </a:solidFill>
              <a:effectLst/>
              <a:uLnTx/>
              <a:uFillTx/>
              <a:latin typeface="Segoe UI Light" panose="020B0502040204020203" pitchFamily="34" charset="0"/>
              <a:ea typeface="+mn-ea"/>
              <a:cs typeface="Segoe UI Light" panose="020B0502040204020203" pitchFamily="34" charset="0"/>
              <a:sym typeface="Arial"/>
            </a:endParaRPr>
          </a:p>
          <a:p>
            <a:pPr algn="r"/>
            <a:r>
              <a:rPr kumimoji="0" lang="el-GR" sz="1600" b="1" i="1" u="none" strike="noStrike" kern="0" cap="none" spc="0" normalizeH="0" baseline="0" noProof="0" dirty="0">
                <a:ln>
                  <a:noFill/>
                </a:ln>
                <a:solidFill>
                  <a:srgbClr val="7030A0"/>
                </a:solidFill>
                <a:effectLst/>
                <a:uLnTx/>
                <a:uFillTx/>
                <a:latin typeface="Segoe UI Light" panose="020B0502040204020203" pitchFamily="34" charset="0"/>
                <a:ea typeface="Times New Roman" panose="02020603050405020304" pitchFamily="18" charset="0"/>
                <a:cs typeface="Segoe UI Light" panose="020B0502040204020203" pitchFamily="34" charset="0"/>
                <a:sym typeface="Arial"/>
              </a:rPr>
              <a:t> </a:t>
            </a:r>
            <a:endParaRPr lang="el-GR" dirty="0"/>
          </a:p>
        </p:txBody>
      </p:sp>
      <p:sp>
        <p:nvSpPr>
          <p:cNvPr id="5" name="TextBox 4">
            <a:extLst>
              <a:ext uri="{FF2B5EF4-FFF2-40B4-BE49-F238E27FC236}">
                <a16:creationId xmlns:a16="http://schemas.microsoft.com/office/drawing/2014/main" id="{F298B449-CE65-0252-8BEF-9021C3028D14}"/>
              </a:ext>
            </a:extLst>
          </p:cNvPr>
          <p:cNvSpPr txBox="1"/>
          <p:nvPr/>
        </p:nvSpPr>
        <p:spPr>
          <a:xfrm>
            <a:off x="3425313" y="4007641"/>
            <a:ext cx="3779274" cy="738664"/>
          </a:xfrm>
          <a:prstGeom prst="rect">
            <a:avLst/>
          </a:prstGeom>
          <a:noFill/>
        </p:spPr>
        <p:txBody>
          <a:bodyPr wrap="square">
            <a:spAutoFit/>
          </a:bodyPr>
          <a:lstStyle/>
          <a:p>
            <a:r>
              <a:rPr kumimoji="0" lang="el-GR" sz="1400" b="1" i="1" u="none" strike="noStrike" kern="0" cap="none" spc="0" normalizeH="0" baseline="0" noProof="0" dirty="0">
                <a:ln>
                  <a:noFill/>
                </a:ln>
                <a:solidFill>
                  <a:srgbClr val="7030A0"/>
                </a:solidFill>
                <a:effectLst/>
                <a:uLnTx/>
                <a:uFillTx/>
                <a:latin typeface="Segoe UI Light" panose="020B0502040204020203" pitchFamily="34" charset="0"/>
                <a:ea typeface="+mn-ea"/>
                <a:cs typeface="Segoe UI Light" panose="020B0502040204020203" pitchFamily="34" charset="0"/>
                <a:sym typeface="Arial"/>
              </a:rPr>
              <a:t>Μαρία Λιάπη</a:t>
            </a:r>
            <a:r>
              <a:rPr kumimoji="0" lang="el-GR" sz="1400" b="1" i="1" u="none" strike="noStrike" kern="0" cap="none" spc="0" normalizeH="0" baseline="0" noProof="0" dirty="0">
                <a:ln>
                  <a:noFill/>
                </a:ln>
                <a:solidFill>
                  <a:srgbClr val="7030A0"/>
                </a:solidFill>
                <a:effectLst/>
                <a:uLnTx/>
                <a:uFillTx/>
                <a:latin typeface="Segoe UI Light" panose="020B0502040204020203" pitchFamily="34" charset="0"/>
                <a:ea typeface="Times New Roman" panose="02020603050405020304" pitchFamily="18" charset="0"/>
                <a:cs typeface="Segoe UI Light" panose="020B0502040204020203" pitchFamily="34" charset="0"/>
                <a:sym typeface="Arial"/>
              </a:rPr>
              <a:t>, κοινωνική επιστήμονας-ερευνήτρια, επιστημονικά υπεύθυνη Κέντρου Διοτίμα </a:t>
            </a:r>
            <a:endParaRPr lang="el-GR" dirty="0"/>
          </a:p>
        </p:txBody>
      </p:sp>
    </p:spTree>
    <p:extLst>
      <p:ext uri="{BB962C8B-B14F-4D97-AF65-F5344CB8AC3E}">
        <p14:creationId xmlns:p14="http://schemas.microsoft.com/office/powerpoint/2010/main" val="144604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EE15F22-2FA6-4910-99AD-F74A4EF570A7}"/>
              </a:ext>
            </a:extLst>
          </p:cNvPr>
          <p:cNvSpPr>
            <a:spLocks noGrp="1"/>
          </p:cNvSpPr>
          <p:nvPr>
            <p:ph idx="1"/>
          </p:nvPr>
        </p:nvSpPr>
        <p:spPr>
          <a:xfrm>
            <a:off x="167777" y="824894"/>
            <a:ext cx="5119519" cy="4204306"/>
          </a:xfrm>
        </p:spPr>
        <p:txBody>
          <a:bodyPr>
            <a:noAutofit/>
          </a:bodyPr>
          <a:lstStyle/>
          <a:p>
            <a:pPr algn="just">
              <a:lnSpc>
                <a:spcPct val="100000"/>
              </a:lnSpc>
            </a:pPr>
            <a:r>
              <a:rPr lang="el-GR" sz="1200" b="1" dirty="0">
                <a:latin typeface="Segoe UI" panose="020B0502040204020203" pitchFamily="34" charset="0"/>
                <a:ea typeface="Calibri" panose="020F0502020204030204" pitchFamily="34" charset="0"/>
              </a:rPr>
              <a:t>Κεντρικοί άξονες της προσέγγισής μας και βασικές μεθοδολογικές αρχές </a:t>
            </a:r>
          </a:p>
          <a:p>
            <a:pPr marL="0" indent="0" algn="just">
              <a:lnSpc>
                <a:spcPct val="100000"/>
              </a:lnSpc>
              <a:buNone/>
            </a:pPr>
            <a:r>
              <a:rPr lang="el-GR" sz="1200" b="1" dirty="0">
                <a:solidFill>
                  <a:srgbClr val="7030A0"/>
                </a:solidFill>
                <a:latin typeface="Segoe UI" panose="020B0502040204020203" pitchFamily="34" charset="0"/>
                <a:ea typeface="Calibri" panose="020F0502020204030204" pitchFamily="34" charset="0"/>
              </a:rPr>
              <a:t>Ως παράδειγμα </a:t>
            </a:r>
            <a:r>
              <a:rPr lang="el-GR" sz="1200" dirty="0">
                <a:latin typeface="Segoe UI" panose="020B0502040204020203" pitchFamily="34" charset="0"/>
                <a:ea typeface="Calibri" panose="020F0502020204030204" pitchFamily="34" charset="0"/>
              </a:rPr>
              <a:t>που στηρίζεται, αντλεί και τροφοδοτεί τη φεμινιστική προσέγγιση, αξιοποιώντας την εμπειρία που προκύπτει από το κοινωνικό πεδίο, </a:t>
            </a:r>
          </a:p>
          <a:p>
            <a:pPr algn="just">
              <a:lnSpc>
                <a:spcPct val="100000"/>
              </a:lnSpc>
            </a:pPr>
            <a:r>
              <a:rPr lang="el-GR" sz="1200" dirty="0">
                <a:latin typeface="Segoe UI" panose="020B0502040204020203" pitchFamily="34" charset="0"/>
                <a:ea typeface="Calibri" panose="020F0502020204030204" pitchFamily="34" charset="0"/>
              </a:rPr>
              <a:t>τις διαρκώς μεταβαλλόμενες κοινωνικές και πολιτικές συνθήκες και συγκυρίες</a:t>
            </a:r>
          </a:p>
          <a:p>
            <a:pPr algn="just">
              <a:lnSpc>
                <a:spcPct val="100000"/>
              </a:lnSpc>
            </a:pPr>
            <a:r>
              <a:rPr lang="el-GR" sz="1200" dirty="0">
                <a:latin typeface="Segoe UI" panose="020B0502040204020203" pitchFamily="34" charset="0"/>
                <a:ea typeface="Calibri" panose="020F0502020204030204" pitchFamily="34" charset="0"/>
              </a:rPr>
              <a:t>τις αναδυόμενες/νέες ανάγκες των ατόμων γυναίκες, άνδρες, </a:t>
            </a:r>
            <a:r>
              <a:rPr lang="el-GR" sz="1200" dirty="0" err="1">
                <a:latin typeface="Segoe UI" panose="020B0502040204020203" pitchFamily="34" charset="0"/>
                <a:ea typeface="Calibri" panose="020F0502020204030204" pitchFamily="34" charset="0"/>
              </a:rPr>
              <a:t>Λοατκι</a:t>
            </a:r>
            <a:r>
              <a:rPr lang="el-GR" sz="1200" dirty="0">
                <a:latin typeface="Segoe UI" panose="020B0502040204020203" pitchFamily="34" charset="0"/>
                <a:ea typeface="Calibri" panose="020F0502020204030204" pitchFamily="34" charset="0"/>
              </a:rPr>
              <a:t> μετανάστριες /αιτούσες άσυλο και  </a:t>
            </a:r>
            <a:r>
              <a:rPr lang="el-GR" sz="1200" dirty="0" err="1">
                <a:latin typeface="Segoe UI" panose="020B0502040204020203" pitchFamily="34" charset="0"/>
                <a:ea typeface="Calibri" panose="020F0502020204030204" pitchFamily="34" charset="0"/>
              </a:rPr>
              <a:t>προσφύγισσες</a:t>
            </a:r>
            <a:r>
              <a:rPr lang="el-GR" sz="1200" dirty="0">
                <a:latin typeface="Segoe UI" panose="020B0502040204020203" pitchFamily="34" charset="0"/>
                <a:ea typeface="Calibri" panose="020F0502020204030204" pitchFamily="34" charset="0"/>
              </a:rPr>
              <a:t> που υποστηρίζουμε. </a:t>
            </a:r>
          </a:p>
          <a:p>
            <a:pPr>
              <a:lnSpc>
                <a:spcPct val="100000"/>
              </a:lnSpc>
            </a:pPr>
            <a:r>
              <a:rPr lang="el-GR" sz="1200" dirty="0">
                <a:latin typeface="Segoe UI" panose="020B0502040204020203" pitchFamily="34" charset="0"/>
              </a:rPr>
              <a:t>Τη μετάβαση από τα θύματα και την παθητικότητα ή την ταύτιση των γυναικών/θηλυκοτήτων με την ευαλωτότητα, στις επιζώσες, στην εμπρόθετη δράση, την ελεύθερη βούληση, στη δυνατότητα επιλογής</a:t>
            </a:r>
          </a:p>
          <a:p>
            <a:r>
              <a:rPr lang="el-GR" sz="1200" dirty="0">
                <a:latin typeface="Segoe UI" panose="020B0502040204020203" pitchFamily="34" charset="0"/>
              </a:rPr>
              <a:t>Από το ατομικό στο συλλογικό τραύμα της </a:t>
            </a:r>
            <a:r>
              <a:rPr lang="el-GR" sz="1200" dirty="0" err="1">
                <a:latin typeface="Segoe UI" panose="020B0502040204020203" pitchFamily="34" charset="0"/>
              </a:rPr>
              <a:t>έμφυλης</a:t>
            </a:r>
            <a:r>
              <a:rPr lang="el-GR" sz="1200" dirty="0">
                <a:latin typeface="Segoe UI" panose="020B0502040204020203" pitchFamily="34" charset="0"/>
              </a:rPr>
              <a:t> βίας και των μορφών </a:t>
            </a:r>
            <a:r>
              <a:rPr lang="el-GR" sz="1200" dirty="0" err="1">
                <a:latin typeface="Segoe UI" panose="020B0502040204020203" pitchFamily="34" charset="0"/>
              </a:rPr>
              <a:t>ψυχο</a:t>
            </a:r>
            <a:r>
              <a:rPr lang="el-GR" sz="1200" dirty="0">
                <a:latin typeface="Segoe UI" panose="020B0502040204020203" pitchFamily="34" charset="0"/>
              </a:rPr>
              <a:t>-κοινωνικής και πολιτικής διαχείρισής του</a:t>
            </a:r>
          </a:p>
          <a:p>
            <a:pPr marL="0" indent="0" algn="just">
              <a:lnSpc>
                <a:spcPct val="100000"/>
              </a:lnSpc>
              <a:buNone/>
            </a:pPr>
            <a:endParaRPr lang="el-GR" sz="1200" dirty="0">
              <a:latin typeface="Segoe UI" panose="020B0502040204020203" pitchFamily="34" charset="0"/>
              <a:ea typeface="Calibri" panose="020F0502020204030204" pitchFamily="34" charset="0"/>
            </a:endParaRPr>
          </a:p>
          <a:p>
            <a:pPr marL="0" indent="0" algn="just">
              <a:lnSpc>
                <a:spcPct val="100000"/>
              </a:lnSpc>
              <a:buNone/>
            </a:pPr>
            <a:r>
              <a:rPr lang="el-GR" sz="1200" dirty="0">
                <a:latin typeface="Segoe UI" panose="020B0502040204020203" pitchFamily="34" charset="0"/>
                <a:ea typeface="Calibri" panose="020F0502020204030204" pitchFamily="34" charset="0"/>
              </a:rPr>
              <a:t>Ένα παράδειγμα που θα μπορούσε να τροφοδοτήσει και την παρέμβαση για την πρόληψη και αντιμετώπιση της σεξουαλικής παρενόχλησης στο πολυτεχνείο  η οποία έχει ξεκινήσει με πρωτοβουλία της ΕΙΦ.</a:t>
            </a:r>
            <a:r>
              <a:rPr lang="el-GR" sz="1200" dirty="0">
                <a:latin typeface="Segoe UI" panose="020B0502040204020203" pitchFamily="34" charset="0"/>
                <a:ea typeface="Calibri" panose="020F0502020204030204" pitchFamily="34" charset="0"/>
                <a:cs typeface="Times New Roman" panose="02020603050405020304" pitchFamily="18" charset="0"/>
              </a:rPr>
              <a:t> </a:t>
            </a:r>
            <a:endParaRPr lang="en-US" sz="1200" dirty="0"/>
          </a:p>
        </p:txBody>
      </p:sp>
      <p:pic>
        <p:nvPicPr>
          <p:cNvPr id="4" name="Picture 2" descr="Μπορεί να είναι εικόνα κείμενο που λέει &quot;ΔΙΑΔΙΚΤΥΑΚΗ ΕΚΔΗΛΩΣΗ Γυναικοκτονία από Το δρόμο Wς Το VOMO 23/11/2020 7:00μμ Με αφορμή την Παγκόσμια Ημέρα για την Εξάλειψη της Βίας κατά των Γυναικών LIVE ΔΙΟΤΙΜΑ efsyr.&quot;">
            <a:extLst>
              <a:ext uri="{FF2B5EF4-FFF2-40B4-BE49-F238E27FC236}">
                <a16:creationId xmlns:a16="http://schemas.microsoft.com/office/drawing/2014/main" id="{4FBB2369-240B-78FC-51C2-3BDD82DB9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376" y="2094421"/>
            <a:ext cx="1839778" cy="1839778"/>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64;p14">
            <a:extLst>
              <a:ext uri="{FF2B5EF4-FFF2-40B4-BE49-F238E27FC236}">
                <a16:creationId xmlns:a16="http://schemas.microsoft.com/office/drawing/2014/main" id="{DE220C00-DEBA-48D8-CEFB-D30A78976060}"/>
              </a:ext>
            </a:extLst>
          </p:cNvPr>
          <p:cNvPicPr preferRelativeResize="0"/>
          <p:nvPr/>
        </p:nvPicPr>
        <p:blipFill>
          <a:blip r:embed="rId3">
            <a:alphaModFix/>
          </a:blip>
          <a:stretch>
            <a:fillRect/>
          </a:stretch>
        </p:blipFill>
        <p:spPr>
          <a:xfrm>
            <a:off x="440753" y="227717"/>
            <a:ext cx="1031775" cy="155518"/>
          </a:xfrm>
          <a:prstGeom prst="rect">
            <a:avLst/>
          </a:prstGeom>
          <a:noFill/>
          <a:ln>
            <a:noFill/>
          </a:ln>
        </p:spPr>
      </p:pic>
    </p:spTree>
    <p:extLst>
      <p:ext uri="{BB962C8B-B14F-4D97-AF65-F5344CB8AC3E}">
        <p14:creationId xmlns:p14="http://schemas.microsoft.com/office/powerpoint/2010/main" val="69826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1917290" y="227719"/>
            <a:ext cx="5385050" cy="293400"/>
          </a:xfrm>
          <a:prstGeom prst="rect">
            <a:avLst/>
          </a:prstGeom>
        </p:spPr>
        <p:txBody>
          <a:bodyPr spcFirstLastPara="1" wrap="square" lIns="91425" tIns="91425" rIns="91425" bIns="91425" anchor="t" anchorCtr="0">
            <a:noAutofit/>
          </a:bodyPr>
          <a:lstStyle/>
          <a:p>
            <a:pPr algn="r"/>
            <a:r>
              <a:rPr lang="el-GR" sz="1400" dirty="0">
                <a:solidFill>
                  <a:srgbClr val="7030A0"/>
                </a:solidFill>
                <a:latin typeface="Segoe UI" panose="020B0502040204020203" pitchFamily="34" charset="0"/>
                <a:ea typeface="Calibri" panose="020F0502020204030204" pitchFamily="34" charset="0"/>
                <a:cs typeface="Times New Roman" panose="02020603050405020304" pitchFamily="18" charset="0"/>
              </a:rPr>
              <a:t>Η σ</a:t>
            </a:r>
            <a:r>
              <a:rPr lang="el-GR" sz="1400" dirty="0">
                <a:solidFill>
                  <a:srgbClr val="7030A0"/>
                </a:solidFill>
                <a:effectLst/>
                <a:latin typeface="Segoe UI" panose="020B0502040204020203" pitchFamily="34" charset="0"/>
                <a:ea typeface="Calibri" panose="020F0502020204030204" pitchFamily="34" charset="0"/>
                <a:cs typeface="Times New Roman" panose="02020603050405020304" pitchFamily="18" charset="0"/>
              </a:rPr>
              <a:t>ημασία της </a:t>
            </a:r>
            <a:r>
              <a:rPr lang="el-GR" sz="1400" dirty="0" err="1">
                <a:solidFill>
                  <a:srgbClr val="7030A0"/>
                </a:solidFill>
                <a:effectLst/>
                <a:latin typeface="Segoe UI" panose="020B0502040204020203" pitchFamily="34" charset="0"/>
                <a:ea typeface="Calibri" panose="020F0502020204030204" pitchFamily="34" charset="0"/>
                <a:cs typeface="Times New Roman" panose="02020603050405020304" pitchFamily="18" charset="0"/>
              </a:rPr>
              <a:t>έμφυλης</a:t>
            </a:r>
            <a:r>
              <a:rPr lang="el-GR" sz="1400" dirty="0">
                <a:solidFill>
                  <a:srgbClr val="7030A0"/>
                </a:solidFill>
                <a:effectLst/>
                <a:latin typeface="Segoe UI" panose="020B0502040204020203" pitchFamily="34" charset="0"/>
                <a:ea typeface="Calibri" panose="020F0502020204030204" pitchFamily="34" charset="0"/>
                <a:cs typeface="Times New Roman" panose="02020603050405020304" pitchFamily="18" charset="0"/>
              </a:rPr>
              <a:t> οπτικής &amp; φεμινιστικής προσέγγισης στην κατανόηση και αντιμετώπιση της βίας με βάση το φύλο</a:t>
            </a:r>
            <a:br>
              <a:rPr lang="el-GR" sz="1400" dirty="0">
                <a:solidFill>
                  <a:srgbClr val="783CBD"/>
                </a:solidFill>
                <a:latin typeface="Open Sans"/>
                <a:ea typeface="Open Sans"/>
                <a:cs typeface="Open Sans"/>
                <a:sym typeface="Open Sans"/>
              </a:rPr>
            </a:br>
            <a:endParaRPr sz="1400" dirty="0">
              <a:solidFill>
                <a:srgbClr val="783CBD"/>
              </a:solidFill>
            </a:endParaRPr>
          </a:p>
        </p:txBody>
      </p:sp>
      <p:sp>
        <p:nvSpPr>
          <p:cNvPr id="63" name="Google Shape;63;p14"/>
          <p:cNvSpPr txBox="1">
            <a:spLocks noGrp="1"/>
          </p:cNvSpPr>
          <p:nvPr>
            <p:ph type="body" idx="1"/>
          </p:nvPr>
        </p:nvSpPr>
        <p:spPr>
          <a:xfrm>
            <a:off x="257692" y="833284"/>
            <a:ext cx="6327463" cy="538316"/>
          </a:xfrm>
          <a:prstGeom prst="rect">
            <a:avLst/>
          </a:prstGeom>
        </p:spPr>
        <p:txBody>
          <a:bodyPr spcFirstLastPara="1" wrap="square" lIns="91425" tIns="91425" rIns="91425" bIns="91425" anchor="t" anchorCtr="0">
            <a:noAutofit/>
          </a:bodyPr>
          <a:lstStyle/>
          <a:p>
            <a:pPr>
              <a:lnSpc>
                <a:spcPct val="100000"/>
              </a:lnSpc>
            </a:pPr>
            <a:r>
              <a:rPr lang="el-GR" sz="1200" dirty="0">
                <a:effectLst/>
                <a:latin typeface="Segoe UI Symbol" panose="020B0502040204020203" pitchFamily="34" charset="0"/>
                <a:ea typeface="Segoe UI Symbol" panose="020B0502040204020203" pitchFamily="34" charset="0"/>
                <a:cs typeface="Times New Roman" panose="02020603050405020304" pitchFamily="18" charset="0"/>
              </a:rPr>
              <a:t>Έθεσε σημαντικές επιστημολογικές και πολιτικές προκλήσεις ως προς την θεώρηση του κυρίαρχου τρόπου ερμηνείας και διερεύνησης του φαινομένου</a:t>
            </a:r>
            <a:endParaRPr lang="en-US" sz="1200" dirty="0">
              <a:effectLst/>
              <a:latin typeface="Segoe UI Symbol" panose="020B0502040204020203" pitchFamily="34" charset="0"/>
              <a:ea typeface="Segoe UI Symbol" panose="020B0502040204020203" pitchFamily="34" charset="0"/>
              <a:cs typeface="Times New Roman" panose="02020603050405020304" pitchFamily="18" charset="0"/>
            </a:endParaRPr>
          </a:p>
          <a:p>
            <a:pPr marL="114300" indent="0">
              <a:lnSpc>
                <a:spcPct val="100000"/>
              </a:lnSpc>
              <a:buNone/>
            </a:pPr>
            <a:endParaRPr lang="el-GR" sz="1200" dirty="0">
              <a:effectLst/>
              <a:latin typeface="Segoe UI Symbol" panose="020B0502040204020203" pitchFamily="34" charset="0"/>
              <a:ea typeface="Segoe UI Symbol" panose="020B0502040204020203" pitchFamily="34" charset="0"/>
              <a:cs typeface="Times New Roman" panose="02020603050405020304" pitchFamily="18" charset="0"/>
            </a:endParaRPr>
          </a:p>
          <a:p>
            <a:pPr>
              <a:lnSpc>
                <a:spcPct val="100000"/>
              </a:lnSpc>
            </a:pPr>
            <a:r>
              <a:rPr lang="el-GR" sz="1200" dirty="0">
                <a:latin typeface="Segoe UI Symbol" panose="020B0502040204020203" pitchFamily="34" charset="0"/>
                <a:ea typeface="Segoe UI Symbol" panose="020B0502040204020203" pitchFamily="34" charset="0"/>
                <a:cs typeface="Times New Roman" panose="02020603050405020304" pitchFamily="18" charset="0"/>
              </a:rPr>
              <a:t>Ε</a:t>
            </a:r>
            <a:r>
              <a:rPr lang="el-GR" sz="1200" dirty="0">
                <a:effectLst/>
                <a:latin typeface="Segoe UI Symbol" panose="020B0502040204020203" pitchFamily="34" charset="0"/>
                <a:ea typeface="Segoe UI Symbol" panose="020B0502040204020203" pitchFamily="34" charset="0"/>
                <a:cs typeface="Times New Roman" panose="02020603050405020304" pitchFamily="18" charset="0"/>
              </a:rPr>
              <a:t>ισήγαγε νέες έννοιες και ορολογίες (π.χ. βία με βάση το φύλο, </a:t>
            </a:r>
            <a:r>
              <a:rPr lang="el-GR" sz="1200" dirty="0" err="1">
                <a:effectLst/>
                <a:latin typeface="Segoe UI Symbol" panose="020B0502040204020203" pitchFamily="34" charset="0"/>
                <a:ea typeface="Segoe UI Symbol" panose="020B0502040204020203" pitchFamily="34" charset="0"/>
                <a:cs typeface="Times New Roman" panose="02020603050405020304" pitchFamily="18" charset="0"/>
              </a:rPr>
              <a:t>έμφυλη</a:t>
            </a:r>
            <a:r>
              <a:rPr lang="el-GR" sz="1200" dirty="0">
                <a:effectLst/>
                <a:latin typeface="Segoe UI Symbol" panose="020B0502040204020203" pitchFamily="34" charset="0"/>
                <a:ea typeface="Segoe UI Symbol" panose="020B0502040204020203" pitchFamily="34" charset="0"/>
                <a:cs typeface="Times New Roman" panose="02020603050405020304" pitchFamily="18" charset="0"/>
              </a:rPr>
              <a:t> βία, γυναικοκτονία, κ.λπ.), βγάζοντας από τον χώρο του άρρητου, της κοινωνικής και πολιτικής αποσιώπησης την πολύπλοκη πραγματικότητα που συνδέεται με και προσδιορίζει το φαινόμενο της </a:t>
            </a:r>
            <a:r>
              <a:rPr lang="el-GR" sz="1200" dirty="0" err="1">
                <a:effectLst/>
                <a:latin typeface="Segoe UI Symbol" panose="020B0502040204020203" pitchFamily="34" charset="0"/>
                <a:ea typeface="Segoe UI Symbol" panose="020B0502040204020203" pitchFamily="34" charset="0"/>
                <a:cs typeface="Times New Roman" panose="02020603050405020304" pitchFamily="18" charset="0"/>
              </a:rPr>
              <a:t>έμφυλης</a:t>
            </a:r>
            <a:r>
              <a:rPr lang="el-GR" sz="1200" dirty="0">
                <a:effectLst/>
                <a:latin typeface="Segoe UI Symbol" panose="020B0502040204020203" pitchFamily="34" charset="0"/>
                <a:ea typeface="Segoe UI Symbol" panose="020B0502040204020203" pitchFamily="34" charset="0"/>
                <a:cs typeface="Times New Roman" panose="02020603050405020304" pitchFamily="18" charset="0"/>
              </a:rPr>
              <a:t> βίας </a:t>
            </a:r>
          </a:p>
          <a:p>
            <a:pPr>
              <a:lnSpc>
                <a:spcPct val="100000"/>
              </a:lnSpc>
            </a:pPr>
            <a:endParaRPr lang="el-GR" sz="1200" dirty="0">
              <a:effectLst/>
              <a:latin typeface="Segoe UI Symbol" panose="020B0502040204020203" pitchFamily="34" charset="0"/>
              <a:ea typeface="Segoe UI Symbol" panose="020B0502040204020203" pitchFamily="34" charset="0"/>
              <a:cs typeface="Times New Roman" panose="02020603050405020304" pitchFamily="18" charset="0"/>
            </a:endParaRPr>
          </a:p>
          <a:p>
            <a:pPr marL="342900" marR="0" lvl="0" indent="-342900" algn="just">
              <a:lnSpc>
                <a:spcPct val="100000"/>
              </a:lnSpc>
              <a:spcBef>
                <a:spcPts val="0"/>
              </a:spcBef>
              <a:spcAft>
                <a:spcPts val="1000"/>
              </a:spcAft>
              <a:buFont typeface="Symbol" panose="05050102010706020507" pitchFamily="18" charset="2"/>
              <a:buChar char=""/>
            </a:pPr>
            <a:r>
              <a:rPr lang="el-GR" sz="1200" dirty="0">
                <a:latin typeface="Segoe UI Symbol" panose="020B0502040204020203" pitchFamily="34" charset="0"/>
                <a:ea typeface="Segoe UI Symbol" panose="020B0502040204020203" pitchFamily="34" charset="0"/>
              </a:rPr>
              <a:t>Συνέβαλλε στην π</a:t>
            </a:r>
            <a:r>
              <a:rPr lang="el-GR" sz="1200" dirty="0">
                <a:effectLst/>
                <a:latin typeface="Segoe UI Symbol" panose="020B0502040204020203" pitchFamily="34" charset="0"/>
                <a:ea typeface="Segoe UI Symbol" panose="020B0502040204020203" pitchFamily="34" charset="0"/>
              </a:rPr>
              <a:t>ολιτική ορατότητα των εμπειριών σεξουαλικής βίας και το πώς οι διαφορετικές </a:t>
            </a:r>
            <a:r>
              <a:rPr lang="el-GR" sz="1200" dirty="0">
                <a:latin typeface="Segoe UI Symbol" panose="020B0502040204020203" pitchFamily="34" charset="0"/>
                <a:ea typeface="Segoe UI Symbol" panose="020B0502040204020203" pitchFamily="34" charset="0"/>
              </a:rPr>
              <a:t>ελίτ (</a:t>
            </a:r>
            <a:r>
              <a:rPr lang="el-GR" sz="1200" dirty="0">
                <a:effectLst/>
                <a:latin typeface="Segoe UI Symbol" panose="020B0502040204020203" pitchFamily="34" charset="0"/>
                <a:ea typeface="Segoe UI Symbol" panose="020B0502040204020203" pitchFamily="34" charset="0"/>
              </a:rPr>
              <a:t>αθλητικές/ καλλιτεχνικές/ εκπαιδευτικές/ πολιτικές) καλούνται να λογοδοτήσουν για την εξουσία που ασκούν στα σώματα και στις επιλογές κοριτσιών, αγοριών, γυναικών, ανδρών, θηλυκοτήτων και ΛΟΑΤΚΙ ατόμων </a:t>
            </a:r>
          </a:p>
          <a:p>
            <a:pPr marL="342900" marR="0" lvl="0" indent="-342900" algn="just">
              <a:lnSpc>
                <a:spcPct val="100000"/>
              </a:lnSpc>
              <a:spcBef>
                <a:spcPts val="0"/>
              </a:spcBef>
              <a:spcAft>
                <a:spcPts val="1000"/>
              </a:spcAft>
              <a:buFont typeface="Symbol" panose="05050102010706020507" pitchFamily="18" charset="2"/>
              <a:buChar char=""/>
            </a:pPr>
            <a:r>
              <a:rPr lang="el-GR" sz="1200" dirty="0">
                <a:effectLst/>
                <a:latin typeface="Segoe UI Symbol" panose="020B0502040204020203" pitchFamily="34" charset="0"/>
                <a:ea typeface="Segoe UI Symbol" panose="020B0502040204020203" pitchFamily="34" charset="0"/>
                <a:cs typeface="Times New Roman" panose="02020603050405020304" pitchFamily="18" charset="0"/>
              </a:rPr>
              <a:t>Την αντίσταση στην κυρίαρχη και πατριαρχική τάξη πραγμάτων που αντί να θέσει στο στόχαστρο της διερεύνησης και της ευθύνης, τον δράστη/ τους δράστες, ενοχοποιεί και στιγματίζει ξανά και ξανά τα θύματα (</a:t>
            </a:r>
            <a:r>
              <a:rPr lang="en-US" sz="1200" dirty="0">
                <a:effectLst/>
                <a:latin typeface="Segoe UI Symbol" panose="020B0502040204020203" pitchFamily="34" charset="0"/>
                <a:ea typeface="Segoe UI Symbol" panose="020B0502040204020203" pitchFamily="34" charset="0"/>
                <a:cs typeface="Times New Roman" panose="02020603050405020304" pitchFamily="18" charset="0"/>
              </a:rPr>
              <a:t>victim blaming</a:t>
            </a:r>
            <a:r>
              <a:rPr lang="el-GR" sz="1200" dirty="0">
                <a:effectLst/>
                <a:latin typeface="Segoe UI Symbol" panose="020B0502040204020203" pitchFamily="34" charset="0"/>
                <a:ea typeface="Segoe UI Symbol" panose="020B0502040204020203" pitchFamily="34" charset="0"/>
                <a:cs typeface="Times New Roman" panose="02020603050405020304" pitchFamily="18" charset="0"/>
              </a:rPr>
              <a:t>).</a:t>
            </a:r>
            <a:endParaRPr lang="en-US" sz="1200" dirty="0">
              <a:effectLst/>
              <a:latin typeface="Segoe UI Symbol" panose="020B0502040204020203" pitchFamily="34" charset="0"/>
              <a:ea typeface="Segoe UI Symbol" panose="020B0502040204020203" pitchFamily="34" charset="0"/>
              <a:cs typeface="Times New Roman" panose="02020603050405020304" pitchFamily="18" charset="0"/>
            </a:endParaRPr>
          </a:p>
          <a:p>
            <a:pPr marL="342900" indent="-342900" algn="just">
              <a:lnSpc>
                <a:spcPct val="100000"/>
              </a:lnSpc>
              <a:spcBef>
                <a:spcPts val="0"/>
              </a:spcBef>
              <a:spcAft>
                <a:spcPts val="1000"/>
              </a:spcAft>
              <a:buFont typeface="Symbol" panose="05050102010706020507" pitchFamily="18" charset="2"/>
              <a:buChar char=""/>
            </a:pPr>
            <a:r>
              <a:rPr lang="el-GR" sz="1200" dirty="0">
                <a:effectLst/>
                <a:latin typeface="Segoe UI Symbol" panose="020B0502040204020203" pitchFamily="34" charset="0"/>
                <a:ea typeface="Segoe UI Symbol" panose="020B0502040204020203" pitchFamily="34" charset="0"/>
              </a:rPr>
              <a:t>Πώς το κίνημα/κύμα αποκαλύψεων των περιστατικών </a:t>
            </a:r>
            <a:r>
              <a:rPr lang="el-GR" sz="1200" dirty="0" err="1">
                <a:effectLst/>
                <a:latin typeface="Segoe UI Symbol" panose="020B0502040204020203" pitchFamily="34" charset="0"/>
                <a:ea typeface="Segoe UI Symbol" panose="020B0502040204020203" pitchFamily="34" charset="0"/>
              </a:rPr>
              <a:t>έμφυλης</a:t>
            </a:r>
            <a:r>
              <a:rPr lang="el-GR" sz="1200" dirty="0">
                <a:effectLst/>
                <a:latin typeface="Segoe UI Symbol" panose="020B0502040204020203" pitchFamily="34" charset="0"/>
                <a:ea typeface="Segoe UI Symbol" panose="020B0502040204020203" pitchFamily="34" charset="0"/>
              </a:rPr>
              <a:t> βίας και κακοποίησης, φέρνει στο προσκήνιο όχι μόνο ατομικά τραύματα και προσωπικά βιώματα, αλλά και τη συστημική διάσταση της </a:t>
            </a:r>
            <a:r>
              <a:rPr lang="el-GR" sz="1200" dirty="0" err="1">
                <a:effectLst/>
                <a:latin typeface="Segoe UI Symbol" panose="020B0502040204020203" pitchFamily="34" charset="0"/>
                <a:ea typeface="Segoe UI Symbol" panose="020B0502040204020203" pitchFamily="34" charset="0"/>
              </a:rPr>
              <a:t>έμφυλης</a:t>
            </a:r>
            <a:r>
              <a:rPr lang="el-GR" sz="1200" dirty="0">
                <a:effectLst/>
                <a:latin typeface="Segoe UI Symbol" panose="020B0502040204020203" pitchFamily="34" charset="0"/>
                <a:ea typeface="Segoe UI Symbol" panose="020B0502040204020203" pitchFamily="34" charset="0"/>
              </a:rPr>
              <a:t> βίας που υφίστανται οι γυναίκες και οι θηλυκότητες</a:t>
            </a:r>
          </a:p>
          <a:p>
            <a:pPr marL="342900" indent="-342900" algn="just">
              <a:lnSpc>
                <a:spcPct val="100000"/>
              </a:lnSpc>
              <a:spcBef>
                <a:spcPts val="0"/>
              </a:spcBef>
              <a:spcAft>
                <a:spcPts val="1000"/>
              </a:spcAft>
              <a:buFont typeface="Symbol" panose="05050102010706020507" pitchFamily="18" charset="2"/>
              <a:buChar char=""/>
            </a:pPr>
            <a:r>
              <a:rPr lang="el-GR" sz="1200" dirty="0">
                <a:effectLst/>
                <a:latin typeface="Segoe UI Symbol" panose="020B0502040204020203" pitchFamily="34" charset="0"/>
                <a:ea typeface="Segoe UI Symbol" panose="020B0502040204020203" pitchFamily="34" charset="0"/>
              </a:rPr>
              <a:t>Την κριτική στην πλήρη απουσία ή υποβάθμιση της οπτικής του φύλου </a:t>
            </a:r>
            <a:r>
              <a:rPr lang="el-GR" sz="1200" dirty="0">
                <a:latin typeface="Segoe UI Symbol" panose="020B0502040204020203" pitchFamily="34" charset="0"/>
                <a:ea typeface="Segoe UI Symbol" panose="020B0502040204020203" pitchFamily="34" charset="0"/>
              </a:rPr>
              <a:t>σ</a:t>
            </a:r>
            <a:r>
              <a:rPr lang="el-GR" sz="1200" dirty="0">
                <a:effectLst/>
                <a:latin typeface="Segoe UI Symbol" panose="020B0502040204020203" pitchFamily="34" charset="0"/>
                <a:ea typeface="Segoe UI Symbol" panose="020B0502040204020203" pitchFamily="34" charset="0"/>
              </a:rPr>
              <a:t>το νομικό διάλογο που συσκοτίζει τα ιδιαίτερα χαρακτηριστικά των </a:t>
            </a:r>
            <a:r>
              <a:rPr lang="el-GR" sz="1200" dirty="0" err="1">
                <a:effectLst/>
                <a:latin typeface="Segoe UI Symbol" panose="020B0502040204020203" pitchFamily="34" charset="0"/>
                <a:ea typeface="Segoe UI Symbol" panose="020B0502040204020203" pitchFamily="34" charset="0"/>
              </a:rPr>
              <a:t>έμφυλων</a:t>
            </a:r>
            <a:r>
              <a:rPr lang="el-GR" sz="1200" dirty="0">
                <a:effectLst/>
                <a:latin typeface="Segoe UI Symbol" panose="020B0502040204020203" pitchFamily="34" charset="0"/>
                <a:ea typeface="Segoe UI Symbol" panose="020B0502040204020203" pitchFamily="34" charset="0"/>
              </a:rPr>
              <a:t> εγκλημάτων και συμβάλλει στην υπό όρους προστασία των δικαιωμάτων των επιζωσών</a:t>
            </a:r>
            <a:endParaRPr lang="en-US" sz="1200" dirty="0">
              <a:effectLst/>
              <a:latin typeface="Segoe UI Symbol" panose="020B0502040204020203" pitchFamily="34" charset="0"/>
              <a:ea typeface="Segoe UI Symbol" panose="020B0502040204020203" pitchFamily="34" charset="0"/>
              <a:cs typeface="Times New Roman" panose="02020603050405020304" pitchFamily="18" charset="0"/>
            </a:endParaRPr>
          </a:p>
          <a:p>
            <a:pPr marL="0" lvl="0" indent="0" algn="l" rtl="0">
              <a:lnSpc>
                <a:spcPct val="80000"/>
              </a:lnSpc>
              <a:spcBef>
                <a:spcPts val="0"/>
              </a:spcBef>
              <a:spcAft>
                <a:spcPts val="0"/>
              </a:spcAft>
              <a:buNone/>
            </a:pPr>
            <a:endParaRPr sz="2600" dirty="0">
              <a:solidFill>
                <a:srgbClr val="783CBD"/>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440753" y="227717"/>
            <a:ext cx="1031775" cy="155518"/>
          </a:xfrm>
          <a:prstGeom prst="rect">
            <a:avLst/>
          </a:prstGeom>
          <a:noFill/>
          <a:ln>
            <a:noFill/>
          </a:ln>
        </p:spPr>
      </p:pic>
    </p:spTree>
    <p:extLst>
      <p:ext uri="{BB962C8B-B14F-4D97-AF65-F5344CB8AC3E}">
        <p14:creationId xmlns:p14="http://schemas.microsoft.com/office/powerpoint/2010/main" val="376245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a:spLocks noGrp="1"/>
          </p:cNvSpPr>
          <p:nvPr>
            <p:ph type="body" idx="1"/>
          </p:nvPr>
        </p:nvSpPr>
        <p:spPr>
          <a:xfrm>
            <a:off x="257692" y="604684"/>
            <a:ext cx="6327463" cy="766916"/>
          </a:xfrm>
          <a:prstGeom prst="rect">
            <a:avLst/>
          </a:prstGeom>
        </p:spPr>
        <p:txBody>
          <a:bodyPr spcFirstLastPara="1" wrap="square" lIns="91425" tIns="91425" rIns="91425" bIns="91425" anchor="t" anchorCtr="0">
            <a:noAutofit/>
          </a:bodyPr>
          <a:lstStyle/>
          <a:p>
            <a:pPr>
              <a:lnSpc>
                <a:spcPct val="100000"/>
              </a:lnSpc>
            </a:pPr>
            <a:r>
              <a:rPr lang="el-GR" sz="1200" dirty="0">
                <a:latin typeface="Segoe UI Symbol" panose="020B0502040204020203" pitchFamily="34" charset="0"/>
                <a:ea typeface="Segoe UI Symbol" panose="020B0502040204020203" pitchFamily="34" charset="0"/>
              </a:rPr>
              <a:t>Την ανάδειξη των </a:t>
            </a:r>
            <a:r>
              <a:rPr lang="el-GR" sz="1200" dirty="0">
                <a:effectLst/>
                <a:latin typeface="Segoe UI Symbol" panose="020B0502040204020203" pitchFamily="34" charset="0"/>
                <a:ea typeface="Segoe UI Symbol" panose="020B0502040204020203" pitchFamily="34" charset="0"/>
              </a:rPr>
              <a:t>σεξιστικών λόγων και πρακτικών που διαπερνούν και αναπαράγονται </a:t>
            </a:r>
            <a:r>
              <a:rPr lang="el-GR" sz="1200" i="1" dirty="0">
                <a:effectLst/>
                <a:latin typeface="Segoe UI Symbol" panose="020B0502040204020203" pitchFamily="34" charset="0"/>
                <a:ea typeface="Segoe UI Symbol" panose="020B0502040204020203" pitchFamily="34" charset="0"/>
              </a:rPr>
              <a:t>και</a:t>
            </a:r>
            <a:r>
              <a:rPr lang="el-GR" sz="1200" dirty="0">
                <a:effectLst/>
                <a:latin typeface="Segoe UI Symbol" panose="020B0502040204020203" pitchFamily="34" charset="0"/>
                <a:ea typeface="Segoe UI Symbol" panose="020B0502040204020203" pitchFamily="34" charset="0"/>
              </a:rPr>
              <a:t> από τους κρατικούς μηχανισμούς, τον νόμο, το δικαστικό σύστημα, τα ΜΜΕ</a:t>
            </a:r>
            <a:r>
              <a:rPr lang="en-US" sz="1200" dirty="0">
                <a:effectLst/>
                <a:latin typeface="Segoe UI Symbol" panose="020B0502040204020203" pitchFamily="34" charset="0"/>
                <a:ea typeface="Segoe UI Symbol" panose="020B0502040204020203" pitchFamily="34" charset="0"/>
              </a:rPr>
              <a:t>, </a:t>
            </a:r>
            <a:r>
              <a:rPr lang="el-GR" sz="1200" dirty="0">
                <a:effectLst/>
                <a:latin typeface="Segoe UI Symbol" panose="020B0502040204020203" pitchFamily="34" charset="0"/>
                <a:ea typeface="Segoe UI Symbol" panose="020B0502040204020203" pitchFamily="34" charset="0"/>
              </a:rPr>
              <a:t>την εκκλησία</a:t>
            </a:r>
            <a:r>
              <a:rPr lang="en-US" sz="1200" dirty="0">
                <a:effectLst/>
                <a:latin typeface="Segoe UI Symbol" panose="020B0502040204020203" pitchFamily="34" charset="0"/>
                <a:ea typeface="Segoe UI Symbol" panose="020B0502040204020203" pitchFamily="34" charset="0"/>
              </a:rPr>
              <a:t>.</a:t>
            </a:r>
          </a:p>
          <a:p>
            <a:pPr>
              <a:lnSpc>
                <a:spcPct val="100000"/>
              </a:lnSpc>
            </a:pPr>
            <a:endParaRPr lang="el-GR" sz="1200" dirty="0">
              <a:effectLst/>
              <a:latin typeface="Segoe UI Symbol" panose="020B0502040204020203" pitchFamily="34" charset="0"/>
              <a:ea typeface="Segoe UI Symbol" panose="020B0502040204020203" pitchFamily="34" charset="0"/>
            </a:endParaRPr>
          </a:p>
          <a:p>
            <a:pPr>
              <a:lnSpc>
                <a:spcPct val="100000"/>
              </a:lnSpc>
            </a:pPr>
            <a:r>
              <a:rPr lang="el-GR" sz="1200" dirty="0">
                <a:latin typeface="Segoe UI Symbol" panose="020B0502040204020203" pitchFamily="34" charset="0"/>
                <a:ea typeface="Segoe UI Symbol" panose="020B0502040204020203" pitchFamily="34" charset="0"/>
              </a:rPr>
              <a:t>Σ</a:t>
            </a:r>
            <a:r>
              <a:rPr lang="el-GR" sz="1200" dirty="0">
                <a:effectLst/>
                <a:latin typeface="Segoe UI Symbol" panose="020B0502040204020203" pitchFamily="34" charset="0"/>
                <a:ea typeface="Segoe UI Symbol" panose="020B0502040204020203" pitchFamily="34" charset="0"/>
              </a:rPr>
              <a:t>υνέβαλε στην </a:t>
            </a:r>
            <a:r>
              <a:rPr lang="el-GR" sz="1200" b="1" dirty="0">
                <a:latin typeface="Segoe UI Symbol" panose="020B0502040204020203" pitchFamily="34" charset="0"/>
                <a:ea typeface="Segoe UI Symbol" panose="020B0502040204020203" pitchFamily="34" charset="0"/>
              </a:rPr>
              <a:t>ε</a:t>
            </a:r>
            <a:r>
              <a:rPr lang="el-GR" sz="1200" b="1" dirty="0">
                <a:effectLst/>
                <a:latin typeface="Segoe UI Symbol" panose="020B0502040204020203" pitchFamily="34" charset="0"/>
                <a:ea typeface="Segoe UI Symbol" panose="020B0502040204020203" pitchFamily="34" charset="0"/>
              </a:rPr>
              <a:t>ισαγωγή βασικών αρχών και κανόνων </a:t>
            </a:r>
            <a:r>
              <a:rPr lang="el-GR" sz="1200" dirty="0">
                <a:effectLst/>
                <a:latin typeface="Segoe UI Symbol" panose="020B0502040204020203" pitchFamily="34" charset="0"/>
                <a:ea typeface="Segoe UI Symbol" panose="020B0502040204020203" pitchFamily="34" charset="0"/>
              </a:rPr>
              <a:t>για την υποστήριξη των γυναικών αρχικά και μετέπειτα των ΛΟΑΤΚΙ ατόμων ή και ανδρών που έχουν βιώσει </a:t>
            </a:r>
            <a:r>
              <a:rPr lang="el-GR" sz="1200" dirty="0" err="1">
                <a:effectLst/>
                <a:latin typeface="Segoe UI Symbol" panose="020B0502040204020203" pitchFamily="34" charset="0"/>
                <a:ea typeface="Segoe UI Symbol" panose="020B0502040204020203" pitchFamily="34" charset="0"/>
              </a:rPr>
              <a:t>έμφυλη</a:t>
            </a:r>
            <a:r>
              <a:rPr lang="el-GR" sz="1200" dirty="0">
                <a:effectLst/>
                <a:latin typeface="Segoe UI Symbol" panose="020B0502040204020203" pitchFamily="34" charset="0"/>
                <a:ea typeface="Segoe UI Symbol" panose="020B0502040204020203" pitchFamily="34" charset="0"/>
              </a:rPr>
              <a:t> βία και για τη λειτουργία των συναφών υποστηρικτικών υπηρεσιών.</a:t>
            </a:r>
            <a:endParaRPr lang="en-US" sz="1200" dirty="0">
              <a:effectLst/>
              <a:latin typeface="Segoe UI Symbol" panose="020B0502040204020203" pitchFamily="34" charset="0"/>
              <a:ea typeface="Segoe UI Symbol" panose="020B0502040204020203" pitchFamily="34" charset="0"/>
            </a:endParaRPr>
          </a:p>
          <a:p>
            <a:pPr>
              <a:lnSpc>
                <a:spcPct val="100000"/>
              </a:lnSpc>
            </a:pPr>
            <a:endParaRPr lang="el-GR" sz="1200" dirty="0">
              <a:effectLst/>
              <a:latin typeface="Segoe UI Symbol" panose="020B0502040204020203" pitchFamily="34" charset="0"/>
              <a:ea typeface="Segoe UI Symbol" panose="020B0502040204020203" pitchFamily="34" charset="0"/>
            </a:endParaRPr>
          </a:p>
          <a:p>
            <a:pPr>
              <a:lnSpc>
                <a:spcPct val="100000"/>
              </a:lnSpc>
            </a:pPr>
            <a:r>
              <a:rPr lang="el-GR" sz="1200" dirty="0">
                <a:latin typeface="Segoe UI Symbol" panose="020B0502040204020203" pitchFamily="34" charset="0"/>
                <a:ea typeface="Segoe UI Symbol" panose="020B0502040204020203" pitchFamily="34" charset="0"/>
                <a:cs typeface="Times New Roman" panose="02020603050405020304" pitchFamily="18" charset="0"/>
              </a:rPr>
              <a:t>Δημιούργησε </a:t>
            </a:r>
            <a:r>
              <a:rPr lang="el-GR" sz="1200" dirty="0">
                <a:effectLst/>
                <a:latin typeface="Segoe UI Symbol" panose="020B0502040204020203" pitchFamily="34" charset="0"/>
                <a:ea typeface="Segoe UI Symbol" panose="020B0502040204020203" pitchFamily="34" charset="0"/>
                <a:cs typeface="Times New Roman" panose="02020603050405020304" pitchFamily="18" charset="0"/>
              </a:rPr>
              <a:t>το πλαίσιο για μια </a:t>
            </a:r>
            <a:r>
              <a:rPr lang="el-GR" sz="1200" b="1" dirty="0">
                <a:effectLst/>
                <a:latin typeface="Segoe UI Symbol" panose="020B0502040204020203" pitchFamily="34" charset="0"/>
                <a:ea typeface="Segoe UI Symbol" panose="020B0502040204020203" pitchFamily="34" charset="0"/>
                <a:cs typeface="Times New Roman" panose="02020603050405020304" pitchFamily="18" charset="0"/>
              </a:rPr>
              <a:t>πιο αιχμηρή πολιτική ατζέντα φεμινιστικών διεκδικήσεων </a:t>
            </a:r>
            <a:r>
              <a:rPr lang="el-GR" sz="1200" dirty="0">
                <a:effectLst/>
                <a:latin typeface="Segoe UI Symbol" panose="020B0502040204020203" pitchFamily="34" charset="0"/>
                <a:ea typeface="Segoe UI Symbol" panose="020B0502040204020203" pitchFamily="34" charset="0"/>
                <a:cs typeface="Times New Roman" panose="02020603050405020304" pitchFamily="18" charset="0"/>
              </a:rPr>
              <a:t>που αφορούν την πρόληψη και την υποστήριξη επιζωσών και επιζώντων, αναδεικνύοντας παράλληλα </a:t>
            </a:r>
            <a:r>
              <a:rPr lang="el-GR" sz="1200" dirty="0">
                <a:latin typeface="Segoe UI Symbol" panose="020B0502040204020203" pitchFamily="34" charset="0"/>
                <a:ea typeface="Segoe UI Symbol" panose="020B0502040204020203" pitchFamily="34" charset="0"/>
                <a:cs typeface="Times New Roman" panose="02020603050405020304" pitchFamily="18" charset="0"/>
              </a:rPr>
              <a:t>την ανάγκη για συνολικότερη κοινωνική αλλαγή.</a:t>
            </a:r>
            <a:endParaRPr lang="en-US" sz="1200" dirty="0">
              <a:latin typeface="Segoe UI Symbol" panose="020B0502040204020203" pitchFamily="34" charset="0"/>
              <a:ea typeface="Segoe UI Symbol" panose="020B0502040204020203" pitchFamily="34" charset="0"/>
              <a:cs typeface="Times New Roman" panose="02020603050405020304" pitchFamily="18" charset="0"/>
            </a:endParaRPr>
          </a:p>
          <a:p>
            <a:pPr>
              <a:lnSpc>
                <a:spcPct val="100000"/>
              </a:lnSpc>
            </a:pPr>
            <a:endParaRPr lang="el-GR" sz="1200" dirty="0">
              <a:latin typeface="Segoe UI Symbol" panose="020B0502040204020203" pitchFamily="34" charset="0"/>
              <a:ea typeface="Segoe UI Symbol" panose="020B0502040204020203" pitchFamily="34" charset="0"/>
              <a:cs typeface="Times New Roman" panose="02020603050405020304" pitchFamily="18" charset="0"/>
            </a:endParaRPr>
          </a:p>
          <a:p>
            <a:pPr>
              <a:lnSpc>
                <a:spcPct val="100000"/>
              </a:lnSpc>
            </a:pPr>
            <a:r>
              <a:rPr lang="el-GR" sz="1200" dirty="0">
                <a:latin typeface="Segoe UI Symbol" panose="020B0502040204020203" pitchFamily="34" charset="0"/>
                <a:ea typeface="Segoe UI Symbol" panose="020B0502040204020203" pitchFamily="34" charset="0"/>
                <a:cs typeface="Times New Roman" panose="02020603050405020304" pitchFamily="18" charset="0"/>
              </a:rPr>
              <a:t>Το κίνημα </a:t>
            </a:r>
            <a:r>
              <a:rPr lang="en-US" sz="1200" dirty="0" err="1">
                <a:latin typeface="Segoe UI Symbol" panose="020B0502040204020203" pitchFamily="34" charset="0"/>
                <a:ea typeface="Segoe UI Symbol" panose="020B0502040204020203" pitchFamily="34" charset="0"/>
                <a:cs typeface="Times New Roman" panose="02020603050405020304" pitchFamily="18" charset="0"/>
              </a:rPr>
              <a:t>Metoo</a:t>
            </a:r>
            <a:r>
              <a:rPr lang="el-GR" sz="1200" dirty="0">
                <a:latin typeface="Segoe UI Symbol" panose="020B0502040204020203" pitchFamily="34" charset="0"/>
                <a:ea typeface="Segoe UI Symbol" panose="020B0502040204020203" pitchFamily="34" charset="0"/>
                <a:cs typeface="Times New Roman" panose="02020603050405020304" pitchFamily="18" charset="0"/>
              </a:rPr>
              <a:t> με</a:t>
            </a:r>
            <a:r>
              <a:rPr lang="en-US" sz="1200" dirty="0">
                <a:latin typeface="Segoe UI Symbol" panose="020B0502040204020203" pitchFamily="34" charset="0"/>
                <a:ea typeface="Segoe UI Symbol" panose="020B0502040204020203" pitchFamily="34" charset="0"/>
                <a:cs typeface="Times New Roman" panose="02020603050405020304" pitchFamily="18" charset="0"/>
              </a:rPr>
              <a:t> </a:t>
            </a:r>
            <a:r>
              <a:rPr lang="el-GR" sz="1200" dirty="0">
                <a:latin typeface="Segoe UI Symbol" panose="020B0502040204020203" pitchFamily="34" charset="0"/>
                <a:ea typeface="Segoe UI Symbol" panose="020B0502040204020203" pitchFamily="34" charset="0"/>
                <a:cs typeface="Times New Roman" panose="02020603050405020304" pitchFamily="18" charset="0"/>
              </a:rPr>
              <a:t>το κύμα των αποκαλύψεων, η συζήτηση για τη γυναικοκτονία, ο νόμος (150) για την σεξουαλική παρενόχληση στο χώρο εργασίας, η ορατότητα των περιστατικών από τα ΜΜΕ  και μια ζωηρή συζήτηση στα μέσα κοινωνικής δικτύωσης δίνουν το στίγμα μιας συγκυρίας που δημιουργεί προοπτικές κοινωνικών αλλαγών </a:t>
            </a:r>
            <a:endParaRPr lang="en-US" sz="1200" dirty="0">
              <a:latin typeface="Segoe UI Symbol" panose="020B0502040204020203" pitchFamily="34" charset="0"/>
              <a:ea typeface="Segoe UI Symbol" panose="020B0502040204020203" pitchFamily="34" charset="0"/>
              <a:cs typeface="Times New Roman" panose="02020603050405020304" pitchFamily="18" charset="0"/>
            </a:endParaRPr>
          </a:p>
          <a:p>
            <a:pPr>
              <a:lnSpc>
                <a:spcPct val="100000"/>
              </a:lnSpc>
            </a:pPr>
            <a:endParaRPr lang="el-GR" sz="1200" dirty="0">
              <a:latin typeface="Segoe UI Symbol" panose="020B0502040204020203" pitchFamily="34" charset="0"/>
              <a:ea typeface="Segoe UI Symbol" panose="020B0502040204020203" pitchFamily="34" charset="0"/>
              <a:cs typeface="Times New Roman" panose="02020603050405020304" pitchFamily="18" charset="0"/>
            </a:endParaRPr>
          </a:p>
          <a:p>
            <a:pPr>
              <a:lnSpc>
                <a:spcPct val="100000"/>
              </a:lnSpc>
            </a:pPr>
            <a:r>
              <a:rPr lang="el-GR" sz="1200" dirty="0">
                <a:latin typeface="Segoe UI Symbol" panose="020B0502040204020203" pitchFamily="34" charset="0"/>
                <a:ea typeface="Segoe UI Symbol" panose="020B0502040204020203" pitchFamily="34" charset="0"/>
                <a:cs typeface="Times New Roman" panose="02020603050405020304" pitchFamily="18" charset="0"/>
              </a:rPr>
              <a:t>Η κριτική και η κινηματική πίεση, οι μαρτυρίες και τα καταγεγραμμένα στοιχεία έχουν επιφέρει ρωγμές στην κυρίαρχη έως πρόσφατα κουλτούρα της ανοχής στην </a:t>
            </a:r>
            <a:r>
              <a:rPr lang="el-GR" sz="1200" dirty="0" err="1">
                <a:latin typeface="Segoe UI Symbol" panose="020B0502040204020203" pitchFamily="34" charset="0"/>
                <a:ea typeface="Segoe UI Symbol" panose="020B0502040204020203" pitchFamily="34" charset="0"/>
                <a:cs typeface="Times New Roman" panose="02020603050405020304" pitchFamily="18" charset="0"/>
              </a:rPr>
              <a:t>έμφυλη</a:t>
            </a:r>
            <a:r>
              <a:rPr lang="el-GR" sz="1200" dirty="0">
                <a:latin typeface="Segoe UI Symbol" panose="020B0502040204020203" pitchFamily="34" charset="0"/>
                <a:ea typeface="Segoe UI Symbol" panose="020B0502040204020203" pitchFamily="34" charset="0"/>
                <a:cs typeface="Times New Roman" panose="02020603050405020304" pitchFamily="18" charset="0"/>
              </a:rPr>
              <a:t> βία</a:t>
            </a:r>
            <a:endParaRPr lang="en-US" sz="1200" dirty="0">
              <a:latin typeface="Segoe UI Symbol" panose="020B0502040204020203" pitchFamily="34" charset="0"/>
              <a:ea typeface="Segoe UI Symbol" panose="020B0502040204020203" pitchFamily="34" charset="0"/>
            </a:endParaRPr>
          </a:p>
          <a:p>
            <a:pPr marL="0" lvl="0" indent="0" algn="l" rtl="0">
              <a:lnSpc>
                <a:spcPct val="80000"/>
              </a:lnSpc>
              <a:spcBef>
                <a:spcPts val="0"/>
              </a:spcBef>
              <a:spcAft>
                <a:spcPts val="0"/>
              </a:spcAft>
              <a:buNone/>
            </a:pPr>
            <a:endParaRPr sz="2600" dirty="0">
              <a:solidFill>
                <a:srgbClr val="783CBD"/>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440753" y="227717"/>
            <a:ext cx="1031775" cy="155518"/>
          </a:xfrm>
          <a:prstGeom prst="rect">
            <a:avLst/>
          </a:prstGeom>
          <a:noFill/>
          <a:ln>
            <a:noFill/>
          </a:ln>
        </p:spPr>
      </p:pic>
      <p:sp>
        <p:nvSpPr>
          <p:cNvPr id="2" name="Google Shape;62;p14">
            <a:extLst>
              <a:ext uri="{FF2B5EF4-FFF2-40B4-BE49-F238E27FC236}">
                <a16:creationId xmlns:a16="http://schemas.microsoft.com/office/drawing/2014/main" id="{795E4590-D88B-52A0-FF43-64D275FDCCD8}"/>
              </a:ext>
            </a:extLst>
          </p:cNvPr>
          <p:cNvSpPr txBox="1">
            <a:spLocks noGrp="1"/>
          </p:cNvSpPr>
          <p:nvPr>
            <p:ph type="title"/>
          </p:nvPr>
        </p:nvSpPr>
        <p:spPr>
          <a:xfrm>
            <a:off x="2249129" y="227013"/>
            <a:ext cx="5053371" cy="293687"/>
          </a:xfrm>
          <a:prstGeom prst="rect">
            <a:avLst/>
          </a:prstGeom>
        </p:spPr>
        <p:txBody>
          <a:bodyPr spcFirstLastPara="1" wrap="square" lIns="91425" tIns="91425" rIns="91425" bIns="91425" anchor="t" anchorCtr="0">
            <a:noAutofit/>
          </a:bodyPr>
          <a:lstStyle/>
          <a:p>
            <a:pPr algn="r"/>
            <a:r>
              <a:rPr lang="el-GR" sz="1400" dirty="0">
                <a:solidFill>
                  <a:srgbClr val="7030A0"/>
                </a:solidFill>
                <a:latin typeface="Segoe UI" panose="020B0502040204020203" pitchFamily="34" charset="0"/>
                <a:ea typeface="Calibri" panose="020F0502020204030204" pitchFamily="34" charset="0"/>
                <a:cs typeface="Times New Roman" panose="02020603050405020304" pitchFamily="18" charset="0"/>
              </a:rPr>
              <a:t>Η σ</a:t>
            </a:r>
            <a:r>
              <a:rPr lang="el-GR" sz="1400" dirty="0">
                <a:solidFill>
                  <a:srgbClr val="7030A0"/>
                </a:solidFill>
                <a:effectLst/>
                <a:latin typeface="Segoe UI" panose="020B0502040204020203" pitchFamily="34" charset="0"/>
                <a:ea typeface="Calibri" panose="020F0502020204030204" pitchFamily="34" charset="0"/>
                <a:cs typeface="Times New Roman" panose="02020603050405020304" pitchFamily="18" charset="0"/>
              </a:rPr>
              <a:t>ημασία της </a:t>
            </a:r>
            <a:r>
              <a:rPr lang="el-GR" sz="1400" dirty="0" err="1">
                <a:solidFill>
                  <a:srgbClr val="7030A0"/>
                </a:solidFill>
                <a:effectLst/>
                <a:latin typeface="Segoe UI" panose="020B0502040204020203" pitchFamily="34" charset="0"/>
                <a:ea typeface="Calibri" panose="020F0502020204030204" pitchFamily="34" charset="0"/>
                <a:cs typeface="Times New Roman" panose="02020603050405020304" pitchFamily="18" charset="0"/>
              </a:rPr>
              <a:t>έμφυλης</a:t>
            </a:r>
            <a:r>
              <a:rPr lang="el-GR" sz="1400" dirty="0">
                <a:solidFill>
                  <a:srgbClr val="7030A0"/>
                </a:solidFill>
                <a:effectLst/>
                <a:latin typeface="Segoe UI" panose="020B0502040204020203" pitchFamily="34" charset="0"/>
                <a:ea typeface="Calibri" panose="020F0502020204030204" pitchFamily="34" charset="0"/>
                <a:cs typeface="Times New Roman" panose="02020603050405020304" pitchFamily="18" charset="0"/>
              </a:rPr>
              <a:t> οπτικής</a:t>
            </a:r>
            <a:br>
              <a:rPr lang="el-GR" sz="1400" dirty="0">
                <a:solidFill>
                  <a:srgbClr val="783CBD"/>
                </a:solidFill>
                <a:latin typeface="Open Sans"/>
                <a:ea typeface="Open Sans"/>
                <a:cs typeface="Open Sans"/>
                <a:sym typeface="Open Sans"/>
              </a:rPr>
            </a:br>
            <a:endParaRPr sz="1400" dirty="0">
              <a:solidFill>
                <a:srgbClr val="783CBD"/>
              </a:solidFill>
            </a:endParaRPr>
          </a:p>
        </p:txBody>
      </p:sp>
    </p:spTree>
    <p:extLst>
      <p:ext uri="{BB962C8B-B14F-4D97-AF65-F5344CB8AC3E}">
        <p14:creationId xmlns:p14="http://schemas.microsoft.com/office/powerpoint/2010/main" val="2697081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890684" y="227719"/>
            <a:ext cx="4411656" cy="29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1600" dirty="0">
                <a:solidFill>
                  <a:srgbClr val="7030A0"/>
                </a:solidFill>
                <a:latin typeface="Segoe UI Symbol" panose="020B0502040204020203" pitchFamily="34" charset="0"/>
                <a:ea typeface="Segoe UI Symbol" panose="020B0502040204020203" pitchFamily="34" charset="0"/>
              </a:rPr>
              <a:t>Με βάση τη γνώση από το πεδίο</a:t>
            </a:r>
            <a:endParaRPr sz="1600" dirty="0">
              <a:solidFill>
                <a:srgbClr val="7030A0"/>
              </a:solidFill>
              <a:latin typeface="Segoe UI Symbol" panose="020B0502040204020203" pitchFamily="34" charset="0"/>
              <a:ea typeface="Segoe UI Symbol" panose="020B0502040204020203" pitchFamily="34" charset="0"/>
            </a:endParaRPr>
          </a:p>
        </p:txBody>
      </p:sp>
      <p:sp>
        <p:nvSpPr>
          <p:cNvPr id="63" name="Google Shape;63;p14"/>
          <p:cNvSpPr txBox="1">
            <a:spLocks noGrp="1"/>
          </p:cNvSpPr>
          <p:nvPr>
            <p:ph type="body" idx="1"/>
          </p:nvPr>
        </p:nvSpPr>
        <p:spPr>
          <a:xfrm>
            <a:off x="257692" y="991466"/>
            <a:ext cx="6327463" cy="380134"/>
          </a:xfrm>
          <a:prstGeom prst="rect">
            <a:avLst/>
          </a:prstGeom>
        </p:spPr>
        <p:txBody>
          <a:bodyPr spcFirstLastPara="1" wrap="square" lIns="91425" tIns="91425" rIns="91425" bIns="91425" anchor="t" anchorCtr="0">
            <a:noAutofit/>
          </a:bodyPr>
          <a:lstStyle/>
          <a:p>
            <a:pPr marL="0" marR="0" algn="just">
              <a:lnSpc>
                <a:spcPct val="115000"/>
              </a:lnSpc>
              <a:spcBef>
                <a:spcPts val="0"/>
              </a:spcBef>
              <a:spcAft>
                <a:spcPts val="0"/>
              </a:spcAft>
            </a:pPr>
            <a:r>
              <a:rPr lang="el-GR" sz="1200" dirty="0">
                <a:latin typeface="Segoe UI" panose="020B0502040204020203" pitchFamily="34" charset="0"/>
              </a:rPr>
              <a:t>Αν και τα περιστατικά σεξουαλικής παρενόχλησης και βίας φαίνεται να είναι ιδιαίτερα πολλά και συστηματικά, μόνο ένας </a:t>
            </a:r>
            <a:r>
              <a:rPr lang="el-GR" sz="1200" b="1" dirty="0">
                <a:latin typeface="Segoe UI" panose="020B0502040204020203" pitchFamily="34" charset="0"/>
              </a:rPr>
              <a:t>πολύ μικρός αριθμός αναφέρεται στις αρχές και ένας εξίσου μικρός αριθμός αναζητά υποστήριξη</a:t>
            </a:r>
          </a:p>
          <a:p>
            <a:pPr marL="0" marR="0" indent="0" algn="just">
              <a:lnSpc>
                <a:spcPct val="115000"/>
              </a:lnSpc>
              <a:spcBef>
                <a:spcPts val="0"/>
              </a:spcBef>
              <a:spcAft>
                <a:spcPts val="0"/>
              </a:spcAft>
              <a:buNone/>
            </a:pPr>
            <a:endParaRPr lang="el-GR" sz="1200" dirty="0">
              <a:latin typeface="Segoe UI" panose="020B0502040204020203" pitchFamily="34" charset="0"/>
            </a:endParaRPr>
          </a:p>
          <a:p>
            <a:pPr marL="0" marR="0" algn="just">
              <a:lnSpc>
                <a:spcPct val="115000"/>
              </a:lnSpc>
              <a:spcBef>
                <a:spcPts val="0"/>
              </a:spcBef>
              <a:spcAft>
                <a:spcPts val="0"/>
              </a:spcAft>
            </a:pPr>
            <a:r>
              <a:rPr lang="el-GR" sz="1200" dirty="0">
                <a:latin typeface="Segoe UI" panose="020B0502040204020203" pitchFamily="34" charset="0"/>
              </a:rPr>
              <a:t>Τα άτομα με εμπειρίες σεξουαλικής παρενόχλησης αναφέρουν πως συχνά </a:t>
            </a:r>
            <a:r>
              <a:rPr lang="el-GR" sz="1200" b="1" dirty="0">
                <a:latin typeface="Segoe UI" panose="020B0502040204020203" pitchFamily="34" charset="0"/>
              </a:rPr>
              <a:t>αποθαρρύνονται από την έλλειψη μηχανισμών και διαδικασιών αναφοράς/καταγγελίας</a:t>
            </a:r>
          </a:p>
          <a:p>
            <a:pPr marL="0" marR="0" algn="just">
              <a:lnSpc>
                <a:spcPct val="115000"/>
              </a:lnSpc>
              <a:spcBef>
                <a:spcPts val="0"/>
              </a:spcBef>
              <a:spcAft>
                <a:spcPts val="0"/>
              </a:spcAft>
            </a:pPr>
            <a:endParaRPr lang="el-GR" sz="1200" dirty="0">
              <a:latin typeface="Segoe UI" panose="020B0502040204020203" pitchFamily="34" charset="0"/>
            </a:endParaRPr>
          </a:p>
          <a:p>
            <a:pPr marL="0" marR="0" algn="just">
              <a:lnSpc>
                <a:spcPct val="115000"/>
              </a:lnSpc>
              <a:spcBef>
                <a:spcPts val="0"/>
              </a:spcBef>
              <a:spcAft>
                <a:spcPts val="0"/>
              </a:spcAft>
            </a:pPr>
            <a:r>
              <a:rPr lang="el-GR" sz="1200" dirty="0">
                <a:latin typeface="Segoe UI" panose="020B0502040204020203" pitchFamily="34" charset="0"/>
              </a:rPr>
              <a:t>Η σεξουαλική παρενόχληση τείνει να θεωρείται </a:t>
            </a:r>
            <a:r>
              <a:rPr lang="el-GR" sz="1200" b="1" dirty="0">
                <a:latin typeface="Segoe UI" panose="020B0502040204020203" pitchFamily="34" charset="0"/>
              </a:rPr>
              <a:t>δευτερεύουσα και μικρότερης σημασίας και βαρύτητας πράξη </a:t>
            </a:r>
            <a:r>
              <a:rPr lang="el-GR" sz="1200" dirty="0" err="1">
                <a:latin typeface="Segoe UI" panose="020B0502040204020203" pitchFamily="34" charset="0"/>
              </a:rPr>
              <a:t>έμφυλης</a:t>
            </a:r>
            <a:r>
              <a:rPr lang="el-GR" sz="1200" dirty="0">
                <a:latin typeface="Segoe UI" panose="020B0502040204020203" pitchFamily="34" charset="0"/>
              </a:rPr>
              <a:t> βίας, με άμεσο αποτέλεσμα να είναι δύσκολο για όσες και όσους έχουν βιώσει </a:t>
            </a:r>
            <a:r>
              <a:rPr lang="el-GR" sz="1200" dirty="0" err="1">
                <a:latin typeface="Segoe UI" panose="020B0502040204020203" pitchFamily="34" charset="0"/>
              </a:rPr>
              <a:t>παραβιαστικές</a:t>
            </a:r>
            <a:r>
              <a:rPr lang="el-GR" sz="1200" dirty="0">
                <a:latin typeface="Segoe UI" panose="020B0502040204020203" pitchFamily="34" charset="0"/>
              </a:rPr>
              <a:t> και κακοποιητικές συμπεριφορές να αναζητήσουν υποστήριξη  </a:t>
            </a:r>
          </a:p>
          <a:p>
            <a:pPr marL="0" marR="0" indent="0" algn="just">
              <a:lnSpc>
                <a:spcPct val="115000"/>
              </a:lnSpc>
              <a:spcBef>
                <a:spcPts val="0"/>
              </a:spcBef>
              <a:spcAft>
                <a:spcPts val="0"/>
              </a:spcAft>
              <a:buNone/>
            </a:pPr>
            <a:endParaRPr lang="el-GR" sz="1200" dirty="0">
              <a:latin typeface="Segoe UI" panose="020B0502040204020203" pitchFamily="34" charset="0"/>
            </a:endParaRPr>
          </a:p>
          <a:p>
            <a:pPr marL="0" marR="0" algn="just">
              <a:lnSpc>
                <a:spcPct val="115000"/>
              </a:lnSpc>
              <a:spcBef>
                <a:spcPts val="0"/>
              </a:spcBef>
              <a:spcAft>
                <a:spcPts val="0"/>
              </a:spcAft>
            </a:pPr>
            <a:r>
              <a:rPr lang="el-GR" sz="1200" dirty="0">
                <a:latin typeface="Segoe UI" panose="020B0502040204020203" pitchFamily="34" charset="0"/>
              </a:rPr>
              <a:t>Το ζήτημα της </a:t>
            </a:r>
            <a:r>
              <a:rPr lang="el-GR" sz="1200" b="1" dirty="0">
                <a:latin typeface="Segoe UI" panose="020B0502040204020203" pitchFamily="34" charset="0"/>
              </a:rPr>
              <a:t>αποσιώπησης περιστατικών σεξουαλικής παρενόχλησης </a:t>
            </a:r>
            <a:r>
              <a:rPr lang="el-GR" sz="1200" dirty="0">
                <a:latin typeface="Segoe UI" panose="020B0502040204020203" pitchFamily="34" charset="0"/>
              </a:rPr>
              <a:t>εντός της τριτοβάθμιας εκπαιδευτικής κοινότητας έχει καταγραφεί στην Ελλάδα και στο εξωτερικό. Στην Ελλάδα δεν υπάρχουν επίσημα στοιχεία το πλήθος όμως των αναφορών που πραγματοποιήθηκαν δημόσια κατά το πρώτο εξάμηνο του 2021 υποδηλώνει έναν ιδιαίτερα μεγάλο σκοτεινό ακόμη αριθμό</a:t>
            </a:r>
          </a:p>
          <a:p>
            <a:pPr marL="0" marR="0" algn="just">
              <a:lnSpc>
                <a:spcPct val="115000"/>
              </a:lnSpc>
              <a:spcBef>
                <a:spcPts val="0"/>
              </a:spcBef>
              <a:spcAft>
                <a:spcPts val="0"/>
              </a:spcAft>
            </a:pPr>
            <a:endParaRPr lang="el-GR" sz="1200" dirty="0">
              <a:latin typeface="Segoe UI" panose="020B0502040204020203" pitchFamily="34" charset="0"/>
            </a:endParaRPr>
          </a:p>
          <a:p>
            <a:pPr marL="0" lvl="0" indent="0" algn="l" rtl="0">
              <a:lnSpc>
                <a:spcPct val="80000"/>
              </a:lnSpc>
              <a:spcBef>
                <a:spcPts val="0"/>
              </a:spcBef>
              <a:spcAft>
                <a:spcPts val="0"/>
              </a:spcAft>
              <a:buNone/>
            </a:pPr>
            <a:endParaRPr sz="2600" dirty="0">
              <a:solidFill>
                <a:srgbClr val="783CBD"/>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440753" y="227717"/>
            <a:ext cx="1031775" cy="155518"/>
          </a:xfrm>
          <a:prstGeom prst="rect">
            <a:avLst/>
          </a:prstGeom>
          <a:noFill/>
          <a:ln>
            <a:noFill/>
          </a:ln>
        </p:spPr>
      </p:pic>
    </p:spTree>
    <p:extLst>
      <p:ext uri="{BB962C8B-B14F-4D97-AF65-F5344CB8AC3E}">
        <p14:creationId xmlns:p14="http://schemas.microsoft.com/office/powerpoint/2010/main" val="33165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411940" y="227719"/>
            <a:ext cx="3890400" cy="2934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endParaRPr sz="1200" dirty="0">
              <a:solidFill>
                <a:srgbClr val="783CBD"/>
              </a:solidFill>
            </a:endParaRPr>
          </a:p>
        </p:txBody>
      </p:sp>
      <p:sp>
        <p:nvSpPr>
          <p:cNvPr id="63" name="Google Shape;63;p14"/>
          <p:cNvSpPr txBox="1">
            <a:spLocks noGrp="1"/>
          </p:cNvSpPr>
          <p:nvPr>
            <p:ph type="body" idx="1"/>
          </p:nvPr>
        </p:nvSpPr>
        <p:spPr>
          <a:xfrm>
            <a:off x="257692" y="991466"/>
            <a:ext cx="6327463" cy="155518"/>
          </a:xfrm>
          <a:prstGeom prst="rect">
            <a:avLst/>
          </a:prstGeom>
        </p:spPr>
        <p:txBody>
          <a:bodyPr spcFirstLastPara="1" wrap="square" lIns="91425" tIns="91425" rIns="91425" bIns="91425" anchor="t" anchorCtr="0">
            <a:noAutofit/>
          </a:bodyPr>
          <a:lstStyle/>
          <a:p>
            <a:pPr marL="0" marR="0" algn="just">
              <a:lnSpc>
                <a:spcPct val="115000"/>
              </a:lnSpc>
              <a:spcBef>
                <a:spcPts val="0"/>
              </a:spcBef>
              <a:spcAft>
                <a:spcPts val="0"/>
              </a:spcAft>
            </a:pPr>
            <a:r>
              <a:rPr lang="el-GR" sz="2800" dirty="0">
                <a:latin typeface="Segoe UI" panose="020B0502040204020203" pitchFamily="34" charset="0"/>
              </a:rPr>
              <a:t> </a:t>
            </a:r>
            <a:r>
              <a:rPr lang="el-GR" sz="1200" dirty="0">
                <a:latin typeface="Segoe UI" panose="020B0502040204020203" pitchFamily="34" charset="0"/>
              </a:rPr>
              <a:t>Σύμφωνα και με την έκθεση του προγράμματος </a:t>
            </a:r>
            <a:r>
              <a:rPr lang="el-GR" sz="1200" dirty="0">
                <a:latin typeface="Segoe UI" panose="020B0502040204020203" pitchFamily="34" charset="0"/>
                <a:hlinkClick r:id="rId3">
                  <a:extLst>
                    <a:ext uri="{A12FA001-AC4F-418D-AE19-62706E023703}">
                      <ahyp:hlinkClr xmlns:ahyp="http://schemas.microsoft.com/office/drawing/2018/hyperlinkcolor" val="tx"/>
                    </a:ext>
                  </a:extLst>
                </a:hlinkClick>
              </a:rPr>
              <a:t>USV </a:t>
            </a:r>
            <a:r>
              <a:rPr lang="el-GR" sz="1200" dirty="0" err="1">
                <a:latin typeface="Segoe UI" panose="020B0502040204020203" pitchFamily="34" charset="0"/>
                <a:hlinkClick r:id="rId3">
                  <a:extLst>
                    <a:ext uri="{A12FA001-AC4F-418D-AE19-62706E023703}">
                      <ahyp:hlinkClr xmlns:ahyp="http://schemas.microsoft.com/office/drawing/2018/hyperlinkcolor" val="tx"/>
                    </a:ext>
                  </a:extLst>
                </a:hlinkClick>
              </a:rPr>
              <a:t>React</a:t>
            </a:r>
            <a:r>
              <a:rPr lang="el-GR" sz="1200" dirty="0">
                <a:latin typeface="Segoe UI" panose="020B0502040204020203" pitchFamily="34" charset="0"/>
              </a:rPr>
              <a:t>, η «</a:t>
            </a:r>
            <a:r>
              <a:rPr lang="el-GR" sz="1200" b="1" dirty="0">
                <a:latin typeface="Segoe UI" panose="020B0502040204020203" pitchFamily="34" charset="0"/>
              </a:rPr>
              <a:t>κουλτούρα της απόκρυψης</a:t>
            </a:r>
            <a:r>
              <a:rPr lang="el-GR" sz="1200" dirty="0">
                <a:latin typeface="Segoe UI" panose="020B0502040204020203" pitchFamily="34" charset="0"/>
              </a:rPr>
              <a:t>» αποδίδεται, πέρα από το σεξισμό και τις έμφυλες ανισότητες, τόσο σε «</a:t>
            </a:r>
            <a:r>
              <a:rPr lang="el-GR" sz="1200" b="1" dirty="0">
                <a:latin typeface="Segoe UI" panose="020B0502040204020203" pitchFamily="34" charset="0"/>
              </a:rPr>
              <a:t>ευρύτερες πολιτισμικές συμπεριφορές και αντιστάσεις όσον αφορά την αποκάλυψη και τη νομική καταγγελία σε περιπτώσεις σεξουαλικής βίας</a:t>
            </a:r>
            <a:r>
              <a:rPr lang="el-GR" sz="1200" dirty="0">
                <a:latin typeface="Segoe UI" panose="020B0502040204020203" pitchFamily="34" charset="0"/>
              </a:rPr>
              <a:t>», όσο και σε «</a:t>
            </a:r>
            <a:r>
              <a:rPr lang="el-GR" sz="1200" b="1" dirty="0">
                <a:latin typeface="Segoe UI" panose="020B0502040204020203" pitchFamily="34" charset="0"/>
              </a:rPr>
              <a:t>ευρέως διαδεδομένες πεποιθήσεις αναφορικά με την ενοχή του θύματος και τη ντροπή που αποδίδεται στον εαυτό του/της, στην οικογένεια καθώς και στο κοινωνικό περιβάλλον τους</a:t>
            </a:r>
            <a:r>
              <a:rPr lang="el-GR" sz="1200" dirty="0">
                <a:latin typeface="Segoe UI" panose="020B0502040204020203" pitchFamily="34" charset="0"/>
              </a:rPr>
              <a:t>» </a:t>
            </a:r>
            <a:endParaRPr lang="en-US" sz="1200" dirty="0">
              <a:latin typeface="Segoe UI" panose="020B0502040204020203" pitchFamily="34" charset="0"/>
            </a:endParaRPr>
          </a:p>
          <a:p>
            <a:pPr marL="0" marR="0" algn="just">
              <a:lnSpc>
                <a:spcPct val="115000"/>
              </a:lnSpc>
              <a:spcBef>
                <a:spcPts val="0"/>
              </a:spcBef>
              <a:spcAft>
                <a:spcPts val="0"/>
              </a:spcAft>
            </a:pPr>
            <a:endParaRPr lang="en-US" sz="1200" dirty="0">
              <a:latin typeface="Segoe UI" panose="020B0502040204020203" pitchFamily="34" charset="0"/>
            </a:endParaRPr>
          </a:p>
          <a:p>
            <a:pPr marL="0" marR="0" algn="just">
              <a:lnSpc>
                <a:spcPct val="115000"/>
              </a:lnSpc>
              <a:spcBef>
                <a:spcPts val="0"/>
              </a:spcBef>
              <a:spcAft>
                <a:spcPts val="0"/>
              </a:spcAft>
            </a:pPr>
            <a:r>
              <a:rPr lang="el-GR" sz="1200" b="1" dirty="0">
                <a:latin typeface="Segoe UI" panose="020B0502040204020203" pitchFamily="34" charset="0"/>
              </a:rPr>
              <a:t>Η</a:t>
            </a:r>
            <a:r>
              <a:rPr lang="el-GR" sz="1200" dirty="0">
                <a:latin typeface="Segoe UI" panose="020B0502040204020203" pitchFamily="34" charset="0"/>
              </a:rPr>
              <a:t> </a:t>
            </a:r>
            <a:r>
              <a:rPr lang="el-GR" sz="1200" b="1" dirty="0">
                <a:latin typeface="Segoe UI" panose="020B0502040204020203" pitchFamily="34" charset="0"/>
              </a:rPr>
              <a:t>διαχείριση της οικειότητας </a:t>
            </a:r>
            <a:r>
              <a:rPr lang="el-GR" sz="1200" dirty="0">
                <a:latin typeface="Segoe UI" panose="020B0502040204020203" pitchFamily="34" charset="0"/>
              </a:rPr>
              <a:t>– που συχνά αντιμετωπίζεται ως γκρίζα ζώνη στην </a:t>
            </a:r>
            <a:r>
              <a:rPr lang="el-GR" sz="1200" dirty="0" err="1">
                <a:latin typeface="Segoe UI" panose="020B0502040204020203" pitchFamily="34" charset="0"/>
              </a:rPr>
              <a:t>αλληλόδραση</a:t>
            </a:r>
            <a:r>
              <a:rPr lang="el-GR" sz="1200" dirty="0">
                <a:latin typeface="Segoe UI" panose="020B0502040204020203" pitchFamily="34" charset="0"/>
              </a:rPr>
              <a:t> μεταξύ διαφορετικών </a:t>
            </a:r>
            <a:r>
              <a:rPr lang="el-GR" sz="1200" dirty="0" err="1">
                <a:latin typeface="Segoe UI" panose="020B0502040204020203" pitchFamily="34" charset="0"/>
              </a:rPr>
              <a:t>θεσιακοτήτων</a:t>
            </a:r>
            <a:r>
              <a:rPr lang="el-GR" sz="1200" dirty="0">
                <a:latin typeface="Segoe UI" panose="020B0502040204020203" pitchFamily="34" charset="0"/>
              </a:rPr>
              <a:t> με ασύμμετρη εξουσία– βρίσκει την απάντησή της στην αρχή και την εμπέδωση </a:t>
            </a:r>
            <a:r>
              <a:rPr lang="el-GR" sz="1200" b="1" dirty="0">
                <a:latin typeface="Segoe UI" panose="020B0502040204020203" pitchFamily="34" charset="0"/>
              </a:rPr>
              <a:t>μιας κουλτούρας συναίνεσης </a:t>
            </a:r>
            <a:r>
              <a:rPr lang="el-GR" sz="1200" dirty="0">
                <a:latin typeface="Segoe UI" panose="020B0502040204020203" pitchFamily="34" charset="0"/>
              </a:rPr>
              <a:t>ως μορφή οριοθέτησης και έκφρασης.  </a:t>
            </a:r>
            <a:endParaRPr lang="en-US" sz="1200" dirty="0">
              <a:latin typeface="Segoe UI" panose="020B0502040204020203" pitchFamily="34" charset="0"/>
            </a:endParaRPr>
          </a:p>
          <a:p>
            <a:pPr marL="0" marR="0" algn="just">
              <a:lnSpc>
                <a:spcPct val="115000"/>
              </a:lnSpc>
              <a:spcBef>
                <a:spcPts val="0"/>
              </a:spcBef>
              <a:spcAft>
                <a:spcPts val="0"/>
              </a:spcAft>
            </a:pPr>
            <a:endParaRPr lang="en-US" sz="1200" dirty="0">
              <a:latin typeface="Segoe UI" panose="020B0502040204020203" pitchFamily="34" charset="0"/>
            </a:endParaRPr>
          </a:p>
          <a:p>
            <a:pPr marL="0" marR="0" algn="just">
              <a:lnSpc>
                <a:spcPct val="115000"/>
              </a:lnSpc>
              <a:spcBef>
                <a:spcPts val="0"/>
              </a:spcBef>
              <a:spcAft>
                <a:spcPts val="0"/>
              </a:spcAft>
            </a:pPr>
            <a:endParaRPr lang="el-GR" sz="1200" dirty="0">
              <a:latin typeface="Segoe UI" panose="020B0502040204020203" pitchFamily="34" charset="0"/>
            </a:endParaRPr>
          </a:p>
          <a:p>
            <a:pPr marL="0" marR="0" algn="just">
              <a:lnSpc>
                <a:spcPct val="115000"/>
              </a:lnSpc>
              <a:spcBef>
                <a:spcPts val="0"/>
              </a:spcBef>
              <a:spcAft>
                <a:spcPts val="0"/>
              </a:spcAft>
            </a:pPr>
            <a:endParaRPr lang="el-GR" sz="1200" dirty="0">
              <a:latin typeface="Segoe UI" panose="020B0502040204020203" pitchFamily="34" charset="0"/>
            </a:endParaRPr>
          </a:p>
          <a:p>
            <a:pPr marL="0" marR="0" indent="0" algn="just">
              <a:lnSpc>
                <a:spcPct val="115000"/>
              </a:lnSpc>
              <a:spcBef>
                <a:spcPts val="0"/>
              </a:spcBef>
              <a:spcAft>
                <a:spcPts val="0"/>
              </a:spcAft>
              <a:buNone/>
            </a:pPr>
            <a:r>
              <a:rPr lang="el-GR" sz="1200" dirty="0">
                <a:latin typeface="Segoe UI" panose="020B0502040204020203" pitchFamily="34" charset="0"/>
              </a:rPr>
              <a:t> </a:t>
            </a:r>
          </a:p>
          <a:p>
            <a:pPr marL="0" lvl="0" indent="0" algn="l" rtl="0">
              <a:lnSpc>
                <a:spcPct val="80000"/>
              </a:lnSpc>
              <a:spcBef>
                <a:spcPts val="0"/>
              </a:spcBef>
              <a:spcAft>
                <a:spcPts val="0"/>
              </a:spcAft>
              <a:buNone/>
            </a:pPr>
            <a:endParaRPr sz="2600" dirty="0">
              <a:solidFill>
                <a:srgbClr val="783CBD"/>
              </a:solidFill>
              <a:latin typeface="Open Sans"/>
              <a:ea typeface="Open Sans"/>
              <a:cs typeface="Open Sans"/>
              <a:sym typeface="Open Sans"/>
            </a:endParaRPr>
          </a:p>
        </p:txBody>
      </p:sp>
      <p:pic>
        <p:nvPicPr>
          <p:cNvPr id="64" name="Google Shape;64;p14"/>
          <p:cNvPicPr preferRelativeResize="0"/>
          <p:nvPr/>
        </p:nvPicPr>
        <p:blipFill>
          <a:blip r:embed="rId4">
            <a:alphaModFix/>
          </a:blip>
          <a:stretch>
            <a:fillRect/>
          </a:stretch>
        </p:blipFill>
        <p:spPr>
          <a:xfrm>
            <a:off x="440753" y="227717"/>
            <a:ext cx="1031775" cy="155518"/>
          </a:xfrm>
          <a:prstGeom prst="rect">
            <a:avLst/>
          </a:prstGeom>
          <a:noFill/>
          <a:ln>
            <a:noFill/>
          </a:ln>
        </p:spPr>
      </p:pic>
    </p:spTree>
    <p:extLst>
      <p:ext uri="{BB962C8B-B14F-4D97-AF65-F5344CB8AC3E}">
        <p14:creationId xmlns:p14="http://schemas.microsoft.com/office/powerpoint/2010/main" val="253678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ED7711-B61B-44E3-AF30-995A2FD95B87}"/>
              </a:ext>
            </a:extLst>
          </p:cNvPr>
          <p:cNvSpPr>
            <a:spLocks noGrp="1"/>
          </p:cNvSpPr>
          <p:nvPr>
            <p:ph type="title"/>
          </p:nvPr>
        </p:nvSpPr>
        <p:spPr>
          <a:xfrm>
            <a:off x="271917" y="773588"/>
            <a:ext cx="6768030" cy="606710"/>
          </a:xfrm>
        </p:spPr>
        <p:txBody>
          <a:bodyPr>
            <a:normAutofit/>
          </a:bodyPr>
          <a:lstStyle/>
          <a:p>
            <a:r>
              <a:rPr lang="el-GR" sz="1922" dirty="0">
                <a:solidFill>
                  <a:srgbClr val="7030A0"/>
                </a:solidFill>
                <a:latin typeface="Segoe UI" panose="020B0502040204020203" pitchFamily="34" charset="0"/>
                <a:ea typeface="Calibri" panose="020F0502020204030204" pitchFamily="34" charset="0"/>
              </a:rPr>
              <a:t>Οι κεντρικοί άξονες της μεθοδολογικής μας προσέγγισης</a:t>
            </a:r>
            <a:endParaRPr lang="en-US" sz="1922" dirty="0"/>
          </a:p>
        </p:txBody>
      </p:sp>
      <p:sp>
        <p:nvSpPr>
          <p:cNvPr id="3" name="Θέση περιεχομένου 2">
            <a:extLst>
              <a:ext uri="{FF2B5EF4-FFF2-40B4-BE49-F238E27FC236}">
                <a16:creationId xmlns:a16="http://schemas.microsoft.com/office/drawing/2014/main" id="{78579519-84AB-46EA-B51E-59C8DC7B948D}"/>
              </a:ext>
            </a:extLst>
          </p:cNvPr>
          <p:cNvSpPr>
            <a:spLocks noGrp="1"/>
          </p:cNvSpPr>
          <p:nvPr>
            <p:ph idx="1"/>
          </p:nvPr>
        </p:nvSpPr>
        <p:spPr>
          <a:xfrm>
            <a:off x="316272" y="1380299"/>
            <a:ext cx="4190605" cy="3192814"/>
          </a:xfrm>
        </p:spPr>
        <p:txBody>
          <a:bodyPr>
            <a:normAutofit fontScale="92500" lnSpcReduction="10000"/>
          </a:bodyPr>
          <a:lstStyle/>
          <a:p>
            <a:pPr marL="212632" indent="-212632" algn="just">
              <a:buFont typeface="Symbol" panose="05050102010706020507" pitchFamily="18" charset="2"/>
              <a:buChar char=""/>
            </a:pPr>
            <a:r>
              <a:rPr lang="el-GR" sz="1240" b="1" dirty="0">
                <a:latin typeface="Segoe UI" panose="020B0502040204020203" pitchFamily="34" charset="0"/>
                <a:ea typeface="Calibri" panose="020F0502020204030204" pitchFamily="34" charset="0"/>
                <a:cs typeface="Times New Roman" panose="02020603050405020304" pitchFamily="18" charset="0"/>
              </a:rPr>
              <a:t>Η διαθεματική προσέγγιση</a:t>
            </a:r>
          </a:p>
          <a:p>
            <a:pPr marL="0" indent="0" algn="just">
              <a:buNone/>
            </a:pPr>
            <a:endParaRPr lang="el-GR" sz="1240" b="1" dirty="0">
              <a:latin typeface="Segoe UI" panose="020B0502040204020203" pitchFamily="34" charset="0"/>
              <a:ea typeface="Calibri" panose="020F0502020204030204" pitchFamily="34" charset="0"/>
              <a:cs typeface="Times New Roman" panose="02020603050405020304" pitchFamily="18" charset="0"/>
            </a:endParaRPr>
          </a:p>
          <a:p>
            <a:pPr marL="0" indent="0" algn="just">
              <a:buNone/>
            </a:pPr>
            <a:r>
              <a:rPr lang="el-GR" sz="1240" dirty="0">
                <a:latin typeface="Segoe UI" panose="020B0502040204020203" pitchFamily="34" charset="0"/>
                <a:ea typeface="Calibri" panose="020F0502020204030204" pitchFamily="34" charset="0"/>
              </a:rPr>
              <a:t>ως μεθοδολογία έχει κρίσιμη σημασία διότι </a:t>
            </a:r>
            <a:r>
              <a:rPr lang="el-GR" sz="1240" b="1" dirty="0">
                <a:solidFill>
                  <a:srgbClr val="7030A0"/>
                </a:solidFill>
                <a:latin typeface="Segoe UI" panose="020B0502040204020203" pitchFamily="34" charset="0"/>
                <a:ea typeface="Calibri" panose="020F0502020204030204" pitchFamily="34" charset="0"/>
              </a:rPr>
              <a:t>δεν απομονώνει τα περιστατικά έμφυλης βίας </a:t>
            </a:r>
            <a:r>
              <a:rPr lang="el-GR" sz="1240" dirty="0">
                <a:latin typeface="Segoe UI" panose="020B0502040204020203" pitchFamily="34" charset="0"/>
                <a:ea typeface="Calibri" panose="020F0502020204030204" pitchFamily="34" charset="0"/>
              </a:rPr>
              <a:t>από τις δομές, τους θεσμούς, τις υλικές, συναισθηματικές και αναπαραστατικές οικονομίες στο εσωτερικό των οποίων εκδηλώνεται η (διαπροσωπική)  βία.</a:t>
            </a:r>
          </a:p>
          <a:p>
            <a:pPr marL="0" indent="0" algn="just">
              <a:buNone/>
            </a:pPr>
            <a:endParaRPr lang="el-GR" sz="1240" dirty="0">
              <a:latin typeface="Segoe UI" panose="020B0502040204020203" pitchFamily="34" charset="0"/>
              <a:ea typeface="Calibri" panose="020F0502020204030204" pitchFamily="34" charset="0"/>
            </a:endParaRPr>
          </a:p>
          <a:p>
            <a:pPr marL="0" indent="0" algn="just">
              <a:buNone/>
            </a:pPr>
            <a:r>
              <a:rPr lang="el-GR" sz="1240" b="1" dirty="0">
                <a:latin typeface="Segoe UI" panose="020B0502040204020203" pitchFamily="34" charset="0"/>
                <a:ea typeface="Calibri" panose="020F0502020204030204" pitchFamily="34" charset="0"/>
                <a:cs typeface="Times New Roman" panose="02020603050405020304" pitchFamily="18" charset="0"/>
              </a:rPr>
              <a:t>Η </a:t>
            </a:r>
            <a:r>
              <a:rPr lang="el-GR" sz="1240" b="1" dirty="0" err="1">
                <a:latin typeface="Segoe UI" panose="020B0502040204020203" pitchFamily="34" charset="0"/>
                <a:ea typeface="Calibri" panose="020F0502020204030204" pitchFamily="34" charset="0"/>
                <a:cs typeface="Times New Roman" panose="02020603050405020304" pitchFamily="18" charset="0"/>
              </a:rPr>
              <a:t>έμφυλη</a:t>
            </a:r>
            <a:r>
              <a:rPr lang="el-GR" sz="1240" b="1" dirty="0">
                <a:latin typeface="Segoe UI" panose="020B0502040204020203" pitchFamily="34" charset="0"/>
                <a:ea typeface="Calibri" panose="020F0502020204030204" pitchFamily="34" charset="0"/>
                <a:cs typeface="Times New Roman" panose="02020603050405020304" pitchFamily="18" charset="0"/>
              </a:rPr>
              <a:t> βία συνδέεται με και αναπαράγεται στο πλαίσιο σχέσεων εξουσίας,</a:t>
            </a:r>
            <a:r>
              <a:rPr lang="el-GR" sz="1240" dirty="0">
                <a:latin typeface="Segoe UI" panose="020B0502040204020203" pitchFamily="34" charset="0"/>
                <a:ea typeface="Calibri" panose="020F0502020204030204" pitchFamily="34" charset="0"/>
                <a:cs typeface="Times New Roman" panose="02020603050405020304" pitchFamily="18" charset="0"/>
              </a:rPr>
              <a:t> ιεραρχίας και ανισοτήτων σε διαφορετικά συγκείμενα (όπως εν προκειμένω και τα ΑΕΙ)</a:t>
            </a:r>
            <a:endParaRPr lang="en-US" sz="1116"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l-GR" sz="1240" dirty="0">
              <a:latin typeface="Segoe UI" panose="020B0502040204020203" pitchFamily="34" charset="0"/>
              <a:ea typeface="Calibri" panose="020F0502020204030204" pitchFamily="34" charset="0"/>
            </a:endParaRPr>
          </a:p>
          <a:p>
            <a:pPr marL="0" indent="0" algn="just">
              <a:buNone/>
            </a:pPr>
            <a:r>
              <a:rPr lang="el-GR" sz="1240" dirty="0">
                <a:latin typeface="Segoe UI" panose="020B0502040204020203" pitchFamily="34" charset="0"/>
                <a:ea typeface="Calibri" panose="020F0502020204030204" pitchFamily="34" charset="0"/>
              </a:rPr>
              <a:t>Η διαθεματικότητα ως αναλυτική προσέγγιση, συμβάλλει στο να μην αντιμετωπίζουμε τα συστήματα καταπίεσης και ανισοτήτων και τις επιπτώσεις τους στα άτομα ως ομοιογενή και να διασφαλίζεται η </a:t>
            </a:r>
            <a:r>
              <a:rPr lang="el-GR" sz="1240" dirty="0" err="1">
                <a:latin typeface="Segoe UI" panose="020B0502040204020203" pitchFamily="34" charset="0"/>
                <a:ea typeface="Calibri" panose="020F0502020204030204" pitchFamily="34" charset="0"/>
              </a:rPr>
              <a:t>συμπεριληπτικότητα</a:t>
            </a:r>
            <a:r>
              <a:rPr lang="el-GR" sz="1240" dirty="0">
                <a:latin typeface="Segoe UI" panose="020B0502040204020203" pitchFamily="34" charset="0"/>
                <a:ea typeface="Calibri" panose="020F0502020204030204" pitchFamily="34" charset="0"/>
              </a:rPr>
              <a:t> της απόκρισής μας </a:t>
            </a:r>
          </a:p>
          <a:p>
            <a:pPr marL="0" indent="0" algn="just">
              <a:buNone/>
            </a:pPr>
            <a:endParaRPr lang="en-US" sz="1116"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8" name="Εικόνα 7">
            <a:extLst>
              <a:ext uri="{FF2B5EF4-FFF2-40B4-BE49-F238E27FC236}">
                <a16:creationId xmlns:a16="http://schemas.microsoft.com/office/drawing/2014/main" id="{445129D4-C7E1-0E11-1A56-59477DC919E5}"/>
              </a:ext>
            </a:extLst>
          </p:cNvPr>
          <p:cNvPicPr>
            <a:picLocks noChangeAspect="1"/>
          </p:cNvPicPr>
          <p:nvPr/>
        </p:nvPicPr>
        <p:blipFill>
          <a:blip r:embed="rId2"/>
          <a:stretch>
            <a:fillRect/>
          </a:stretch>
        </p:blipFill>
        <p:spPr>
          <a:xfrm>
            <a:off x="5074261" y="1448138"/>
            <a:ext cx="1965686" cy="2785981"/>
          </a:xfrm>
          <a:prstGeom prst="rect">
            <a:avLst/>
          </a:prstGeom>
        </p:spPr>
      </p:pic>
      <p:pic>
        <p:nvPicPr>
          <p:cNvPr id="4" name="Google Shape;64;p14">
            <a:extLst>
              <a:ext uri="{FF2B5EF4-FFF2-40B4-BE49-F238E27FC236}">
                <a16:creationId xmlns:a16="http://schemas.microsoft.com/office/drawing/2014/main" id="{6B810352-243E-0DF6-2DF7-7B9C6137CF23}"/>
              </a:ext>
            </a:extLst>
          </p:cNvPr>
          <p:cNvPicPr preferRelativeResize="0"/>
          <p:nvPr/>
        </p:nvPicPr>
        <p:blipFill>
          <a:blip r:embed="rId3">
            <a:alphaModFix/>
          </a:blip>
          <a:stretch>
            <a:fillRect/>
          </a:stretch>
        </p:blipFill>
        <p:spPr>
          <a:xfrm>
            <a:off x="440753" y="227717"/>
            <a:ext cx="1031775" cy="155518"/>
          </a:xfrm>
          <a:prstGeom prst="rect">
            <a:avLst/>
          </a:prstGeom>
          <a:noFill/>
          <a:ln>
            <a:noFill/>
          </a:ln>
        </p:spPr>
      </p:pic>
    </p:spTree>
    <p:extLst>
      <p:ext uri="{BB962C8B-B14F-4D97-AF65-F5344CB8AC3E}">
        <p14:creationId xmlns:p14="http://schemas.microsoft.com/office/powerpoint/2010/main" val="183250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236E7D5-5832-42C8-8E0C-4B62A2F980E1}"/>
              </a:ext>
            </a:extLst>
          </p:cNvPr>
          <p:cNvSpPr>
            <a:spLocks noGrp="1"/>
          </p:cNvSpPr>
          <p:nvPr>
            <p:ph idx="1"/>
          </p:nvPr>
        </p:nvSpPr>
        <p:spPr>
          <a:xfrm>
            <a:off x="179350" y="641554"/>
            <a:ext cx="4665495" cy="4218039"/>
          </a:xfrm>
        </p:spPr>
        <p:txBody>
          <a:bodyPr>
            <a:normAutofit lnSpcReduction="10000"/>
          </a:bodyPr>
          <a:lstStyle/>
          <a:p>
            <a:pPr marL="212632" indent="-212632" algn="just">
              <a:lnSpc>
                <a:spcPct val="100000"/>
              </a:lnSpc>
              <a:buFont typeface="Symbol" panose="05050102010706020507" pitchFamily="18" charset="2"/>
              <a:buChar char=""/>
            </a:pPr>
            <a:r>
              <a:rPr lang="el-GR" sz="1240" b="1" dirty="0">
                <a:latin typeface="Segoe UI" panose="020B0502040204020203" pitchFamily="34" charset="0"/>
                <a:ea typeface="Calibri" panose="020F0502020204030204" pitchFamily="34" charset="0"/>
                <a:cs typeface="Times New Roman" panose="02020603050405020304" pitchFamily="18" charset="0"/>
              </a:rPr>
              <a:t>Η ολιστική προσέγγιση</a:t>
            </a:r>
          </a:p>
          <a:p>
            <a:pPr marL="0" indent="0" algn="just">
              <a:lnSpc>
                <a:spcPct val="100000"/>
              </a:lnSpc>
              <a:buNone/>
            </a:pPr>
            <a:endParaRPr lang="el-GR" sz="1240" b="1" dirty="0">
              <a:latin typeface="Segoe UI" panose="020B0502040204020203" pitchFamily="34" charset="0"/>
              <a:ea typeface="Calibri" panose="020F0502020204030204" pitchFamily="34" charset="0"/>
              <a:cs typeface="Times New Roman" panose="02020603050405020304" pitchFamily="18" charset="0"/>
            </a:endParaRPr>
          </a:p>
          <a:p>
            <a:pPr algn="just">
              <a:lnSpc>
                <a:spcPct val="100000"/>
              </a:lnSpc>
              <a:buFont typeface="Wingdings" panose="05000000000000000000" pitchFamily="2" charset="2"/>
              <a:buChar char="ü"/>
            </a:pPr>
            <a:r>
              <a:rPr lang="el-GR" sz="1240" dirty="0">
                <a:latin typeface="Segoe UI" panose="020B0502040204020203" pitchFamily="34" charset="0"/>
                <a:ea typeface="Calibri" panose="020F0502020204030204" pitchFamily="34" charset="0"/>
                <a:cs typeface="Times New Roman" panose="02020603050405020304" pitchFamily="18" charset="0"/>
              </a:rPr>
              <a:t>υπηρεσίες διαχείρισης περιστατικών έμφυλης βίας  στη βάση διεθνώς αναγνωρισμένων πρωτοκόλλων διαχείρισης, μέρος των οποίων είναι:</a:t>
            </a:r>
          </a:p>
          <a:p>
            <a:pPr algn="just">
              <a:lnSpc>
                <a:spcPct val="100000"/>
              </a:lnSpc>
              <a:buFont typeface="Wingdings" panose="05000000000000000000" pitchFamily="2" charset="2"/>
              <a:buChar char="ü"/>
            </a:pPr>
            <a:r>
              <a:rPr lang="el-GR" sz="1240" dirty="0">
                <a:latin typeface="Segoe UI" panose="020B0502040204020203" pitchFamily="34" charset="0"/>
                <a:ea typeface="Calibri" panose="020F0502020204030204" pitchFamily="34" charset="0"/>
                <a:cs typeface="Times New Roman" panose="02020603050405020304" pitchFamily="18" charset="0"/>
              </a:rPr>
              <a:t>ψυχοκοινωνική στήριξη, </a:t>
            </a:r>
          </a:p>
          <a:p>
            <a:pPr algn="just">
              <a:lnSpc>
                <a:spcPct val="100000"/>
              </a:lnSpc>
              <a:buFont typeface="Wingdings" panose="05000000000000000000" pitchFamily="2" charset="2"/>
              <a:buChar char="ü"/>
            </a:pPr>
            <a:r>
              <a:rPr lang="el-GR" sz="1240" dirty="0">
                <a:latin typeface="Segoe UI" panose="020B0502040204020203" pitchFamily="34" charset="0"/>
                <a:ea typeface="Calibri" panose="020F0502020204030204" pitchFamily="34" charset="0"/>
                <a:cs typeface="Times New Roman" panose="02020603050405020304" pitchFamily="18" charset="0"/>
              </a:rPr>
              <a:t>νομική συμβουλευτική, </a:t>
            </a:r>
          </a:p>
          <a:p>
            <a:pPr algn="just">
              <a:lnSpc>
                <a:spcPct val="100000"/>
              </a:lnSpc>
              <a:buFont typeface="Wingdings" panose="05000000000000000000" pitchFamily="2" charset="2"/>
              <a:buChar char="ü"/>
            </a:pPr>
            <a:r>
              <a:rPr lang="el-GR" sz="1240" dirty="0">
                <a:latin typeface="Segoe UI" panose="020B0502040204020203" pitchFamily="34" charset="0"/>
                <a:ea typeface="Calibri" panose="020F0502020204030204" pitchFamily="34" charset="0"/>
                <a:cs typeface="Times New Roman" panose="02020603050405020304" pitchFamily="18" charset="0"/>
              </a:rPr>
              <a:t>νομική βοήθεια και δικαστική εκπροσώπηση, </a:t>
            </a:r>
          </a:p>
          <a:p>
            <a:pPr algn="just">
              <a:lnSpc>
                <a:spcPct val="100000"/>
              </a:lnSpc>
              <a:buFont typeface="Wingdings" panose="05000000000000000000" pitchFamily="2" charset="2"/>
              <a:buChar char="ü"/>
            </a:pPr>
            <a:r>
              <a:rPr lang="el-GR" sz="1240" dirty="0">
                <a:latin typeface="Segoe UI" panose="020B0502040204020203" pitchFamily="34" charset="0"/>
                <a:ea typeface="Calibri" panose="020F0502020204030204" pitchFamily="34" charset="0"/>
                <a:cs typeface="Times New Roman" panose="02020603050405020304" pitchFamily="18" charset="0"/>
              </a:rPr>
              <a:t>δράσεις πρόληψης: ευαισθητοποίηση, ενημέρωση, ενδυνάμωση, και δράσεις για την ανδρική συμπερίληψη στην πρόληψη,</a:t>
            </a:r>
          </a:p>
          <a:p>
            <a:pPr algn="just">
              <a:lnSpc>
                <a:spcPct val="100000"/>
              </a:lnSpc>
              <a:buFont typeface="Wingdings" panose="05000000000000000000" pitchFamily="2" charset="2"/>
              <a:buChar char="ü"/>
            </a:pPr>
            <a:r>
              <a:rPr lang="el-GR" sz="1240" dirty="0">
                <a:latin typeface="Segoe UI" panose="020B0502040204020203" pitchFamily="34" charset="0"/>
                <a:ea typeface="Calibri" panose="020F0502020204030204" pitchFamily="34" charset="0"/>
                <a:cs typeface="Times New Roman" panose="02020603050405020304" pitchFamily="18" charset="0"/>
              </a:rPr>
              <a:t>Εκπαιδεύσεις σε ένα ευρύ φάσμα επαγγελματιών/ομάδων στόχου με σκοπό την ενημέρωση, ευαισθητοποίηση και την ενεργοποίηση για συνειδητή εμπλοκή στην αντιμετώπιση της </a:t>
            </a:r>
            <a:r>
              <a:rPr lang="el-GR" sz="1240" dirty="0" err="1">
                <a:latin typeface="Segoe UI" panose="020B0502040204020203" pitchFamily="34" charset="0"/>
                <a:ea typeface="Calibri" panose="020F0502020204030204" pitchFamily="34" charset="0"/>
                <a:cs typeface="Times New Roman" panose="02020603050405020304" pitchFamily="18" charset="0"/>
              </a:rPr>
              <a:t>έμφυλης</a:t>
            </a:r>
            <a:r>
              <a:rPr lang="el-GR" sz="1240" dirty="0">
                <a:latin typeface="Segoe UI" panose="020B0502040204020203" pitchFamily="34" charset="0"/>
                <a:ea typeface="Calibri" panose="020F0502020204030204" pitchFamily="34" charset="0"/>
                <a:cs typeface="Times New Roman" panose="02020603050405020304" pitchFamily="18" charset="0"/>
              </a:rPr>
              <a:t> βίας</a:t>
            </a:r>
            <a:r>
              <a:rPr lang="en-US" sz="1240" dirty="0">
                <a:latin typeface="Segoe UI" panose="020B0502040204020203" pitchFamily="34" charset="0"/>
                <a:ea typeface="Calibri" panose="020F0502020204030204" pitchFamily="34" charset="0"/>
                <a:cs typeface="Times New Roman" panose="02020603050405020304" pitchFamily="18" charset="0"/>
              </a:rPr>
              <a:t>,</a:t>
            </a:r>
            <a:r>
              <a:rPr lang="el-GR" sz="1240" dirty="0">
                <a:latin typeface="Segoe UI" panose="020B0502040204020203" pitchFamily="34" charset="0"/>
                <a:ea typeface="Calibri" panose="020F0502020204030204" pitchFamily="34" charset="0"/>
                <a:cs typeface="Times New Roman" panose="02020603050405020304" pitchFamily="18" charset="0"/>
              </a:rPr>
              <a:t>  </a:t>
            </a:r>
          </a:p>
          <a:p>
            <a:pPr algn="just">
              <a:lnSpc>
                <a:spcPct val="100000"/>
              </a:lnSpc>
              <a:buFont typeface="Wingdings" panose="05000000000000000000" pitchFamily="2" charset="2"/>
              <a:buChar char="ü"/>
            </a:pPr>
            <a:r>
              <a:rPr lang="el-GR" sz="1240" dirty="0">
                <a:latin typeface="Segoe UI" panose="020B0502040204020203" pitchFamily="34" charset="0"/>
                <a:ea typeface="Calibri" panose="020F0502020204030204" pitchFamily="34" charset="0"/>
                <a:cs typeface="Times New Roman" panose="02020603050405020304" pitchFamily="18" charset="0"/>
              </a:rPr>
              <a:t>Δράσεις κοινωνικής διαβούλευσης, δικτύωση, δημοσιοποίηση στατιστικών στοιχείων και δεδομένων, δημόσιες συζητήσεις </a:t>
            </a:r>
            <a:r>
              <a:rPr lang="el-GR" sz="1240" dirty="0" err="1">
                <a:latin typeface="Segoe UI" panose="020B0502040204020203" pitchFamily="34" charset="0"/>
                <a:ea typeface="Calibri" panose="020F0502020204030204" pitchFamily="34" charset="0"/>
                <a:cs typeface="Times New Roman" panose="02020603050405020304" pitchFamily="18" charset="0"/>
              </a:rPr>
              <a:t>κ.α</a:t>
            </a:r>
            <a:endParaRPr lang="el-GR" sz="1240" dirty="0">
              <a:latin typeface="Segoe UI" panose="020B0502040204020203" pitchFamily="34" charset="0"/>
              <a:ea typeface="Calibri" panose="020F0502020204030204" pitchFamily="34" charset="0"/>
              <a:cs typeface="Times New Roman" panose="02020603050405020304" pitchFamily="18" charset="0"/>
            </a:endParaRPr>
          </a:p>
          <a:p>
            <a:pPr algn="just">
              <a:lnSpc>
                <a:spcPct val="100000"/>
              </a:lnSpc>
              <a:buFont typeface="Wingdings" panose="05000000000000000000" pitchFamily="2" charset="2"/>
              <a:buChar char="ü"/>
            </a:pPr>
            <a:endParaRPr lang="el-GR" sz="1240" dirty="0">
              <a:latin typeface="Segoe UI" panose="020B0502040204020203" pitchFamily="34" charset="0"/>
              <a:ea typeface="Calibri" panose="020F0502020204030204" pitchFamily="34" charset="0"/>
              <a:cs typeface="Times New Roman" panose="02020603050405020304" pitchFamily="18" charset="0"/>
            </a:endParaRPr>
          </a:p>
          <a:p>
            <a:pPr marL="0" indent="0" algn="just">
              <a:lnSpc>
                <a:spcPct val="100000"/>
              </a:lnSpc>
              <a:buNone/>
            </a:pPr>
            <a:r>
              <a:rPr lang="el-GR" sz="1240" dirty="0">
                <a:latin typeface="Segoe UI" panose="020B0502040204020203" pitchFamily="34" charset="0"/>
                <a:ea typeface="Calibri" panose="020F0502020204030204" pitchFamily="34" charset="0"/>
                <a:cs typeface="Times New Roman" panose="02020603050405020304" pitchFamily="18" charset="0"/>
              </a:rPr>
              <a:t>Αποφεύγοντας την </a:t>
            </a:r>
            <a:r>
              <a:rPr lang="el-GR" sz="1240" dirty="0" err="1">
                <a:latin typeface="Segoe UI" panose="020B0502040204020203" pitchFamily="34" charset="0"/>
                <a:ea typeface="Calibri" panose="020F0502020204030204" pitchFamily="34" charset="0"/>
                <a:cs typeface="Times New Roman" panose="02020603050405020304" pitchFamily="18" charset="0"/>
              </a:rPr>
              <a:t>ψυχολογικοποίηση</a:t>
            </a:r>
            <a:r>
              <a:rPr lang="el-GR" sz="1240" dirty="0">
                <a:latin typeface="Segoe UI" panose="020B0502040204020203" pitchFamily="34" charset="0"/>
                <a:ea typeface="Calibri" panose="020F0502020204030204" pitchFamily="34" charset="0"/>
                <a:cs typeface="Times New Roman" panose="02020603050405020304" pitchFamily="18" charset="0"/>
              </a:rPr>
              <a:t> ή και </a:t>
            </a:r>
            <a:r>
              <a:rPr lang="el-GR" sz="1240" dirty="0" err="1">
                <a:latin typeface="Segoe UI" panose="020B0502040204020203" pitchFamily="34" charset="0"/>
                <a:ea typeface="Calibri" panose="020F0502020204030204" pitchFamily="34" charset="0"/>
                <a:cs typeface="Times New Roman" panose="02020603050405020304" pitchFamily="18" charset="0"/>
              </a:rPr>
              <a:t>ψυχιατρικοποίηση</a:t>
            </a:r>
            <a:r>
              <a:rPr lang="el-GR" sz="1240" dirty="0">
                <a:latin typeface="Segoe UI" panose="020B0502040204020203" pitchFamily="34" charset="0"/>
                <a:ea typeface="Calibri" panose="020F0502020204030204" pitchFamily="34" charset="0"/>
                <a:cs typeface="Times New Roman" panose="02020603050405020304" pitchFamily="18" charset="0"/>
              </a:rPr>
              <a:t> της έμφυλης βίας είτε αφορά τις επιζώσες είτε και τον δράστη. </a:t>
            </a:r>
            <a:endParaRPr lang="en-US" sz="124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l-GR" sz="1240" b="1" dirty="0">
              <a:latin typeface="Segoe UI" panose="020B0502040204020203" pitchFamily="34" charset="0"/>
              <a:ea typeface="Calibri" panose="020F0502020204030204" pitchFamily="34" charset="0"/>
              <a:cs typeface="Times New Roman" panose="02020603050405020304" pitchFamily="18" charset="0"/>
            </a:endParaRPr>
          </a:p>
          <a:p>
            <a:endParaRPr lang="en-US" dirty="0"/>
          </a:p>
        </p:txBody>
      </p:sp>
      <p:pic>
        <p:nvPicPr>
          <p:cNvPr id="4" name="Picture 6" descr="Μπορεί να είναι εικόνα κείμενο που λέει &quot;Όλες ασφαλείς ΔΩΡΕΑΝ ΝΟΜΙΚΗ ΒΟΗΘΕΙΑ 210 5210645 oles.asfaleis@athens.gr Δευτέρα- Παρασκευή 09.00 09.00-16.00 16.00 Sm ΚΕΝΤΡΟ ΔΙΟΤΙΜΑ ME ΤΗΝ ΥΠΟΣΤ ΥΠΟΣΤΗΡΙΞΗ ΤΗΡΙΞΗ ΤΟΥ ΔΗΜΟΥ ΑΘΗΝΑΙΩΝ&quot;">
            <a:extLst>
              <a:ext uri="{FF2B5EF4-FFF2-40B4-BE49-F238E27FC236}">
                <a16:creationId xmlns:a16="http://schemas.microsoft.com/office/drawing/2014/main" id="{C84BB5CF-9BDD-4DC4-9344-69C1F6DD9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418" y="2010200"/>
            <a:ext cx="2367031" cy="2367031"/>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64;p14">
            <a:extLst>
              <a:ext uri="{FF2B5EF4-FFF2-40B4-BE49-F238E27FC236}">
                <a16:creationId xmlns:a16="http://schemas.microsoft.com/office/drawing/2014/main" id="{281F1E90-4CE1-FBFF-0839-A604DC80CE22}"/>
              </a:ext>
            </a:extLst>
          </p:cNvPr>
          <p:cNvPicPr preferRelativeResize="0"/>
          <p:nvPr/>
        </p:nvPicPr>
        <p:blipFill>
          <a:blip r:embed="rId3">
            <a:alphaModFix/>
          </a:blip>
          <a:stretch>
            <a:fillRect/>
          </a:stretch>
        </p:blipFill>
        <p:spPr>
          <a:xfrm>
            <a:off x="440753" y="227717"/>
            <a:ext cx="1031775" cy="155518"/>
          </a:xfrm>
          <a:prstGeom prst="rect">
            <a:avLst/>
          </a:prstGeom>
          <a:noFill/>
          <a:ln>
            <a:noFill/>
          </a:ln>
        </p:spPr>
      </p:pic>
    </p:spTree>
    <p:extLst>
      <p:ext uri="{BB962C8B-B14F-4D97-AF65-F5344CB8AC3E}">
        <p14:creationId xmlns:p14="http://schemas.microsoft.com/office/powerpoint/2010/main" val="314654193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DE499F04EC33A140A8F49EDBD6569E27" ma:contentTypeVersion="13" ma:contentTypeDescription="Δημιουργία νέου εγγράφου" ma:contentTypeScope="" ma:versionID="3d14472968f10afd65f2b041e6a84370">
  <xsd:schema xmlns:xsd="http://www.w3.org/2001/XMLSchema" xmlns:xs="http://www.w3.org/2001/XMLSchema" xmlns:p="http://schemas.microsoft.com/office/2006/metadata/properties" xmlns:ns2="7dedba96-207c-4451-b6f4-f51adeea7fd3" xmlns:ns3="b78fa320-c5e1-4700-915e-05523a8d83bc" targetNamespace="http://schemas.microsoft.com/office/2006/metadata/properties" ma:root="true" ma:fieldsID="302802234c58ccef07193f6881525e92" ns2:_="" ns3:_="">
    <xsd:import namespace="7dedba96-207c-4451-b6f4-f51adeea7fd3"/>
    <xsd:import namespace="b78fa320-c5e1-4700-915e-05523a8d83b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edba96-207c-4451-b6f4-f51adeea7f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Ετικέτες εικόνας" ma:readOnly="false" ma:fieldId="{5cf76f15-5ced-4ddc-b409-7134ff3c332f}" ma:taxonomyMulti="true" ma:sspId="fed25f8e-50e6-4137-9d04-02130354ac1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78fa320-c5e1-4700-915e-05523a8d83b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53aa16d-fc80-4b27-8c7c-5cbc2f93ca0b}" ma:internalName="TaxCatchAll" ma:showField="CatchAllData" ma:web="b78fa320-c5e1-4700-915e-05523a8d83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018F87-3170-448A-98E9-2B6358589AD5}"/>
</file>

<file path=customXml/itemProps2.xml><?xml version="1.0" encoding="utf-8"?>
<ds:datastoreItem xmlns:ds="http://schemas.openxmlformats.org/officeDocument/2006/customXml" ds:itemID="{FFA559E5-2B07-4183-BFAC-A80AE0A33AC8}"/>
</file>

<file path=docProps/app.xml><?xml version="1.0" encoding="utf-8"?>
<Properties xmlns="http://schemas.openxmlformats.org/officeDocument/2006/extended-properties" xmlns:vt="http://schemas.openxmlformats.org/officeDocument/2006/docPropsVTypes">
  <TotalTime>1373</TotalTime>
  <Words>1831</Words>
  <Application>Microsoft Office PowerPoint</Application>
  <PresentationFormat>Προσαρμογή</PresentationFormat>
  <Paragraphs>125</Paragraphs>
  <Slides>17</Slides>
  <Notes>8</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17</vt:i4>
      </vt:variant>
    </vt:vector>
  </HeadingPairs>
  <TitlesOfParts>
    <vt:vector size="27" baseType="lpstr">
      <vt:lpstr>Calibri</vt:lpstr>
      <vt:lpstr>Symbol</vt:lpstr>
      <vt:lpstr>Segoe UI Light</vt:lpstr>
      <vt:lpstr>Candara</vt:lpstr>
      <vt:lpstr>Segoe UI</vt:lpstr>
      <vt:lpstr>Segoe UI Symbol</vt:lpstr>
      <vt:lpstr>Open Sans</vt:lpstr>
      <vt:lpstr>Arial</vt:lpstr>
      <vt:lpstr>Wingdings</vt:lpstr>
      <vt:lpstr>Simple Light</vt:lpstr>
      <vt:lpstr>Παρουσίαση του PowerPoint</vt:lpstr>
      <vt:lpstr>ΕΚΔΗΛΩΣΗ ΓΙΑ ΤΗΝ ΕΞΑΛΕΙΨΗ ΤΗΣ ΕΜΦΥΛΗΣ ΒΙΑΣ ΣΤΑ ΑΕΙ  ΕΘΝΙΚΟ ΜΕΤΣΟΒΙΟ ΠΟΛΥΤΕΧΝΕΙΟ </vt:lpstr>
      <vt:lpstr>Παρουσίαση του PowerPoint</vt:lpstr>
      <vt:lpstr>Η σημασία της έμφυλης οπτικής &amp; φεμινιστικής προσέγγισης στην κατανόηση και αντιμετώπιση της βίας με βάση το φύλο </vt:lpstr>
      <vt:lpstr>Η σημασία της έμφυλης οπτικής </vt:lpstr>
      <vt:lpstr>Με βάση τη γνώση από το πεδίο</vt:lpstr>
      <vt:lpstr>Παρουσίαση του PowerPoint</vt:lpstr>
      <vt:lpstr>Οι κεντρικοί άξονες της μεθοδολογικής μας προσέγγισης</vt:lpstr>
      <vt:lpstr>Παρουσίαση του PowerPoint</vt:lpstr>
      <vt:lpstr>Η προσέγγιση της συλλογικής ενδυνάμωσης στη βάση κοινών εμπειριών </vt:lpstr>
      <vt:lpstr>Κατευθυντήριες αρχές για την υποστήριξη επιζωσών/ επιζώντων έμφυλης βίας</vt:lpstr>
      <vt:lpstr>Παρουσίαση του PowerPoint</vt:lpstr>
      <vt:lpstr>Κανόνες δεοντολογίας, πρότυπες διαδικασίες και πρωτόκολλα λειτουργίας </vt:lpstr>
      <vt:lpstr>Παρουσίαση του PowerPoint</vt:lpstr>
      <vt:lpstr>Τι σημαίνουν στην πράξη οι κατευθυντήριες αρχές;  </vt:lpstr>
      <vt:lpstr>Εν είδη επιλόγου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diotima-r90prsah</dc:creator>
  <cp:lastModifiedBy>Maria Liapi</cp:lastModifiedBy>
  <cp:revision>210</cp:revision>
  <dcterms:modified xsi:type="dcterms:W3CDTF">2022-12-12T14:01:33Z</dcterms:modified>
</cp:coreProperties>
</file>